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40" r:id="rId1"/>
  </p:sldMasterIdLst>
  <p:sldIdLst>
    <p:sldId id="270" r:id="rId2"/>
    <p:sldId id="293" r:id="rId3"/>
    <p:sldId id="273" r:id="rId4"/>
    <p:sldId id="338" r:id="rId5"/>
    <p:sldId id="272" r:id="rId6"/>
    <p:sldId id="320" r:id="rId7"/>
    <p:sldId id="319" r:id="rId8"/>
    <p:sldId id="282" r:id="rId9"/>
    <p:sldId id="328" r:id="rId10"/>
    <p:sldId id="288" r:id="rId11"/>
    <p:sldId id="327" r:id="rId12"/>
    <p:sldId id="339" r:id="rId13"/>
    <p:sldId id="280" r:id="rId14"/>
    <p:sldId id="294" r:id="rId15"/>
    <p:sldId id="329" r:id="rId16"/>
    <p:sldId id="351" r:id="rId17"/>
    <p:sldId id="330" r:id="rId18"/>
    <p:sldId id="321" r:id="rId19"/>
    <p:sldId id="295" r:id="rId20"/>
    <p:sldId id="291" r:id="rId21"/>
    <p:sldId id="296" r:id="rId22"/>
    <p:sldId id="323" r:id="rId23"/>
    <p:sldId id="322" r:id="rId24"/>
    <p:sldId id="348" r:id="rId25"/>
    <p:sldId id="349" r:id="rId26"/>
    <p:sldId id="350" r:id="rId27"/>
    <p:sldId id="299" r:id="rId28"/>
    <p:sldId id="300" r:id="rId29"/>
    <p:sldId id="324" r:id="rId30"/>
    <p:sldId id="331" r:id="rId31"/>
    <p:sldId id="332" r:id="rId32"/>
    <p:sldId id="333" r:id="rId33"/>
    <p:sldId id="334" r:id="rId34"/>
    <p:sldId id="335" r:id="rId35"/>
    <p:sldId id="340" r:id="rId36"/>
    <p:sldId id="341" r:id="rId37"/>
    <p:sldId id="342" r:id="rId38"/>
    <p:sldId id="343" r:id="rId39"/>
    <p:sldId id="344" r:id="rId40"/>
    <p:sldId id="345" r:id="rId41"/>
    <p:sldId id="346" r:id="rId42"/>
    <p:sldId id="336" r:id="rId43"/>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4319A3-5CE3-4425-A354-BDDF40FCEAE1}">
          <p14:sldIdLst>
            <p14:sldId id="270"/>
            <p14:sldId id="293"/>
            <p14:sldId id="273"/>
            <p14:sldId id="338"/>
            <p14:sldId id="272"/>
            <p14:sldId id="320"/>
          </p14:sldIdLst>
        </p14:section>
        <p14:section name="Untitled Section" id="{EC57410E-A96B-4A6E-B914-9DADCB3F2C09}">
          <p14:sldIdLst>
            <p14:sldId id="319"/>
            <p14:sldId id="282"/>
            <p14:sldId id="328"/>
            <p14:sldId id="288"/>
            <p14:sldId id="327"/>
            <p14:sldId id="339"/>
            <p14:sldId id="280"/>
            <p14:sldId id="294"/>
            <p14:sldId id="329"/>
            <p14:sldId id="351"/>
            <p14:sldId id="330"/>
            <p14:sldId id="321"/>
            <p14:sldId id="295"/>
            <p14:sldId id="291"/>
            <p14:sldId id="296"/>
            <p14:sldId id="323"/>
            <p14:sldId id="322"/>
            <p14:sldId id="348"/>
            <p14:sldId id="349"/>
            <p14:sldId id="350"/>
            <p14:sldId id="299"/>
            <p14:sldId id="300"/>
            <p14:sldId id="324"/>
            <p14:sldId id="331"/>
            <p14:sldId id="332"/>
            <p14:sldId id="333"/>
            <p14:sldId id="334"/>
            <p14:sldId id="335"/>
            <p14:sldId id="340"/>
            <p14:sldId id="341"/>
            <p14:sldId id="342"/>
            <p14:sldId id="343"/>
            <p14:sldId id="344"/>
            <p14:sldId id="345"/>
            <p14:sldId id="346"/>
            <p14:sldId id="33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1" autoAdjust="0"/>
    <p:restoredTop sz="93982" autoAdjust="0"/>
  </p:normalViewPr>
  <p:slideViewPr>
    <p:cSldViewPr>
      <p:cViewPr varScale="1">
        <p:scale>
          <a:sx n="69" d="100"/>
          <a:sy n="69" d="100"/>
        </p:scale>
        <p:origin x="-546"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24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AD3C33-82F2-48B5-8F7A-2FA46B92AEA3}" type="doc">
      <dgm:prSet loTypeId="urn:microsoft.com/office/officeart/2005/8/layout/chevron2" loCatId="list" qsTypeId="urn:microsoft.com/office/officeart/2005/8/quickstyle/simple1" qsCatId="simple" csTypeId="urn:microsoft.com/office/officeart/2005/8/colors/accent1_2" csCatId="accent1" phldr="1"/>
      <dgm:spPr/>
      <dgm:t>
        <a:bodyPr/>
        <a:lstStyle/>
        <a:p>
          <a:pPr rtl="1"/>
          <a:endParaRPr lang="ar-IQ"/>
        </a:p>
      </dgm:t>
    </dgm:pt>
    <dgm:pt modelId="{ACECBE0E-AEB7-4F0B-BE3D-C6B4ACC845A6}">
      <dgm:prSet phldrT="[Text]" custT="1"/>
      <dgm:spPr/>
      <dgm:t>
        <a:bodyPr/>
        <a:lstStyle/>
        <a:p>
          <a:pPr rtl="1"/>
          <a:r>
            <a:rPr lang="ar-IQ" sz="3600" b="1" dirty="0" smtClean="0"/>
            <a:t>9. </a:t>
          </a:r>
          <a:endParaRPr lang="ar-IQ" sz="3600" b="1" dirty="0"/>
        </a:p>
      </dgm:t>
    </dgm:pt>
    <dgm:pt modelId="{9AA03071-1ED0-4354-99AC-018E99690832}" type="parTrans" cxnId="{D0B4EE9B-E8BF-44AE-82F2-C652D9903DA2}">
      <dgm:prSet/>
      <dgm:spPr/>
      <dgm:t>
        <a:bodyPr/>
        <a:lstStyle/>
        <a:p>
          <a:pPr rtl="1"/>
          <a:endParaRPr lang="ar-IQ"/>
        </a:p>
      </dgm:t>
    </dgm:pt>
    <dgm:pt modelId="{59484A4B-1B64-4D15-97F5-9CE03193F59F}" type="sibTrans" cxnId="{D0B4EE9B-E8BF-44AE-82F2-C652D9903DA2}">
      <dgm:prSet/>
      <dgm:spPr/>
      <dgm:t>
        <a:bodyPr/>
        <a:lstStyle/>
        <a:p>
          <a:pPr rtl="1"/>
          <a:endParaRPr lang="ar-IQ"/>
        </a:p>
      </dgm:t>
    </dgm:pt>
    <dgm:pt modelId="{43E3EB65-BBE6-4B2E-A213-79C51BE3D758}">
      <dgm:prSet phldrT="[Text]" custT="1"/>
      <dgm:spPr/>
      <dgm:t>
        <a:bodyPr/>
        <a:lstStyle/>
        <a:p>
          <a:pPr marL="171450" indent="0" algn="just" defTabSz="844550" rtl="1">
            <a:lnSpc>
              <a:spcPct val="90000"/>
            </a:lnSpc>
            <a:spcBef>
              <a:spcPct val="0"/>
            </a:spcBef>
            <a:spcAft>
              <a:spcPct val="15000"/>
            </a:spcAft>
            <a:buNone/>
          </a:pPr>
          <a:r>
            <a:rPr lang="ar-IQ" sz="3200" dirty="0" smtClean="0"/>
            <a:t> والفرح والسرور بأذى المسلمين.</a:t>
          </a:r>
          <a:endParaRPr lang="ar-IQ" sz="3200" dirty="0"/>
        </a:p>
      </dgm:t>
    </dgm:pt>
    <dgm:pt modelId="{9735533C-D281-4F88-802A-F418C44B7F84}" type="parTrans" cxnId="{9476125F-A79C-4F66-B426-799FAC853F31}">
      <dgm:prSet/>
      <dgm:spPr/>
      <dgm:t>
        <a:bodyPr/>
        <a:lstStyle/>
        <a:p>
          <a:pPr rtl="1"/>
          <a:endParaRPr lang="ar-IQ"/>
        </a:p>
      </dgm:t>
    </dgm:pt>
    <dgm:pt modelId="{FAB17591-7CE2-44E9-9C77-E6D3D221F229}" type="sibTrans" cxnId="{9476125F-A79C-4F66-B426-799FAC853F31}">
      <dgm:prSet/>
      <dgm:spPr/>
      <dgm:t>
        <a:bodyPr/>
        <a:lstStyle/>
        <a:p>
          <a:pPr rtl="1"/>
          <a:endParaRPr lang="ar-IQ"/>
        </a:p>
      </dgm:t>
    </dgm:pt>
    <dgm:pt modelId="{6E56BF66-4194-4CCD-B6FA-30B8DC5C260F}">
      <dgm:prSet phldrT="[Text]" custT="1"/>
      <dgm:spPr/>
      <dgm:t>
        <a:bodyPr/>
        <a:lstStyle/>
        <a:p>
          <a:pPr marL="171450" indent="0" algn="just" defTabSz="844550" rtl="1">
            <a:lnSpc>
              <a:spcPct val="90000"/>
            </a:lnSpc>
            <a:spcBef>
              <a:spcPct val="0"/>
            </a:spcBef>
            <a:spcAft>
              <a:spcPct val="15000"/>
            </a:spcAft>
            <a:buNone/>
          </a:pPr>
          <a:r>
            <a:rPr lang="ar-IQ" sz="3200" dirty="0" smtClean="0"/>
            <a:t> والشماتة بمصيبتهم.</a:t>
          </a:r>
          <a:endParaRPr lang="ar-IQ" sz="3200" dirty="0"/>
        </a:p>
      </dgm:t>
    </dgm:pt>
    <dgm:pt modelId="{1A3842A6-F598-4EAB-8A98-4DDA096D42A4}" type="parTrans" cxnId="{AA3F77FB-086E-44FC-97DD-212FABF47CA3}">
      <dgm:prSet/>
      <dgm:spPr/>
      <dgm:t>
        <a:bodyPr/>
        <a:lstStyle/>
        <a:p>
          <a:pPr rtl="1"/>
          <a:endParaRPr lang="ar-IQ"/>
        </a:p>
      </dgm:t>
    </dgm:pt>
    <dgm:pt modelId="{0A66A876-4181-427C-817E-B0B7705FB758}" type="sibTrans" cxnId="{AA3F77FB-086E-44FC-97DD-212FABF47CA3}">
      <dgm:prSet/>
      <dgm:spPr/>
      <dgm:t>
        <a:bodyPr/>
        <a:lstStyle/>
        <a:p>
          <a:pPr rtl="1"/>
          <a:endParaRPr lang="ar-IQ"/>
        </a:p>
      </dgm:t>
    </dgm:pt>
    <dgm:pt modelId="{E30763A5-AD36-42F6-87CB-296B2D2983E1}" type="pres">
      <dgm:prSet presAssocID="{71AD3C33-82F2-48B5-8F7A-2FA46B92AEA3}" presName="linearFlow" presStyleCnt="0">
        <dgm:presLayoutVars>
          <dgm:dir/>
          <dgm:animLvl val="lvl"/>
          <dgm:resizeHandles val="exact"/>
        </dgm:presLayoutVars>
      </dgm:prSet>
      <dgm:spPr/>
      <dgm:t>
        <a:bodyPr/>
        <a:lstStyle/>
        <a:p>
          <a:pPr rtl="1"/>
          <a:endParaRPr lang="ar-IQ"/>
        </a:p>
      </dgm:t>
    </dgm:pt>
    <dgm:pt modelId="{F12D4CC0-BD24-4481-969B-E37688FDB0D3}" type="pres">
      <dgm:prSet presAssocID="{ACECBE0E-AEB7-4F0B-BE3D-C6B4ACC845A6}" presName="composite" presStyleCnt="0"/>
      <dgm:spPr/>
    </dgm:pt>
    <dgm:pt modelId="{653039FC-752E-4C0A-A641-E6F0E9B384AA}" type="pres">
      <dgm:prSet presAssocID="{ACECBE0E-AEB7-4F0B-BE3D-C6B4ACC845A6}" presName="parentText" presStyleLbl="alignNode1" presStyleIdx="0" presStyleCnt="1" custLinFactNeighborX="0" custLinFactNeighborY="-9098">
        <dgm:presLayoutVars>
          <dgm:chMax val="1"/>
          <dgm:bulletEnabled val="1"/>
        </dgm:presLayoutVars>
      </dgm:prSet>
      <dgm:spPr/>
      <dgm:t>
        <a:bodyPr/>
        <a:lstStyle/>
        <a:p>
          <a:pPr rtl="1"/>
          <a:endParaRPr lang="ar-IQ"/>
        </a:p>
      </dgm:t>
    </dgm:pt>
    <dgm:pt modelId="{E52D4BCE-BCF0-4AFC-AA09-6AEC9D8470AD}" type="pres">
      <dgm:prSet presAssocID="{ACECBE0E-AEB7-4F0B-BE3D-C6B4ACC845A6}" presName="descendantText" presStyleLbl="alignAcc1" presStyleIdx="0" presStyleCnt="1">
        <dgm:presLayoutVars>
          <dgm:bulletEnabled val="1"/>
        </dgm:presLayoutVars>
      </dgm:prSet>
      <dgm:spPr/>
      <dgm:t>
        <a:bodyPr/>
        <a:lstStyle/>
        <a:p>
          <a:pPr rtl="1"/>
          <a:endParaRPr lang="ar-IQ"/>
        </a:p>
      </dgm:t>
    </dgm:pt>
  </dgm:ptLst>
  <dgm:cxnLst>
    <dgm:cxn modelId="{AA3F77FB-086E-44FC-97DD-212FABF47CA3}" srcId="{ACECBE0E-AEB7-4F0B-BE3D-C6B4ACC845A6}" destId="{6E56BF66-4194-4CCD-B6FA-30B8DC5C260F}" srcOrd="1" destOrd="0" parTransId="{1A3842A6-F598-4EAB-8A98-4DDA096D42A4}" sibTransId="{0A66A876-4181-427C-817E-B0B7705FB758}"/>
    <dgm:cxn modelId="{F4B531C2-FC58-4287-98B8-6F125D142443}" type="presOf" srcId="{ACECBE0E-AEB7-4F0B-BE3D-C6B4ACC845A6}" destId="{653039FC-752E-4C0A-A641-E6F0E9B384AA}" srcOrd="0" destOrd="0" presId="urn:microsoft.com/office/officeart/2005/8/layout/chevron2"/>
    <dgm:cxn modelId="{54764A79-A296-4281-AA96-6173DA9AF52C}" type="presOf" srcId="{71AD3C33-82F2-48B5-8F7A-2FA46B92AEA3}" destId="{E30763A5-AD36-42F6-87CB-296B2D2983E1}" srcOrd="0" destOrd="0" presId="urn:microsoft.com/office/officeart/2005/8/layout/chevron2"/>
    <dgm:cxn modelId="{D0B4EE9B-E8BF-44AE-82F2-C652D9903DA2}" srcId="{71AD3C33-82F2-48B5-8F7A-2FA46B92AEA3}" destId="{ACECBE0E-AEB7-4F0B-BE3D-C6B4ACC845A6}" srcOrd="0" destOrd="0" parTransId="{9AA03071-1ED0-4354-99AC-018E99690832}" sibTransId="{59484A4B-1B64-4D15-97F5-9CE03193F59F}"/>
    <dgm:cxn modelId="{65843309-9737-48C7-8B57-25F84546FE9E}" type="presOf" srcId="{6E56BF66-4194-4CCD-B6FA-30B8DC5C260F}" destId="{E52D4BCE-BCF0-4AFC-AA09-6AEC9D8470AD}" srcOrd="0" destOrd="1" presId="urn:microsoft.com/office/officeart/2005/8/layout/chevron2"/>
    <dgm:cxn modelId="{801B8C3D-DC5F-4954-A942-264B8023DC2B}" type="presOf" srcId="{43E3EB65-BBE6-4B2E-A213-79C51BE3D758}" destId="{E52D4BCE-BCF0-4AFC-AA09-6AEC9D8470AD}" srcOrd="0" destOrd="0" presId="urn:microsoft.com/office/officeart/2005/8/layout/chevron2"/>
    <dgm:cxn modelId="{9476125F-A79C-4F66-B426-799FAC853F31}" srcId="{ACECBE0E-AEB7-4F0B-BE3D-C6B4ACC845A6}" destId="{43E3EB65-BBE6-4B2E-A213-79C51BE3D758}" srcOrd="0" destOrd="0" parTransId="{9735533C-D281-4F88-802A-F418C44B7F84}" sibTransId="{FAB17591-7CE2-44E9-9C77-E6D3D221F229}"/>
    <dgm:cxn modelId="{5A5D7195-6EB1-4087-BCF1-5325741D1661}" type="presParOf" srcId="{E30763A5-AD36-42F6-87CB-296B2D2983E1}" destId="{F12D4CC0-BD24-4481-969B-E37688FDB0D3}" srcOrd="0" destOrd="0" presId="urn:microsoft.com/office/officeart/2005/8/layout/chevron2"/>
    <dgm:cxn modelId="{BF841CA0-24FD-47D0-B7E7-05AD7A251940}" type="presParOf" srcId="{F12D4CC0-BD24-4481-969B-E37688FDB0D3}" destId="{653039FC-752E-4C0A-A641-E6F0E9B384AA}" srcOrd="0" destOrd="0" presId="urn:microsoft.com/office/officeart/2005/8/layout/chevron2"/>
    <dgm:cxn modelId="{E4560DC8-4EA0-404B-951F-F43A9E0359FA}" type="presParOf" srcId="{F12D4CC0-BD24-4481-969B-E37688FDB0D3}" destId="{E52D4BCE-BCF0-4AFC-AA09-6AEC9D8470AD}"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039FC-752E-4C0A-A641-E6F0E9B384AA}">
      <dsp:nvSpPr>
        <dsp:cNvPr id="0" name=""/>
        <dsp:cNvSpPr/>
      </dsp:nvSpPr>
      <dsp:spPr>
        <a:xfrm rot="5400000">
          <a:off x="-226382" y="226382"/>
          <a:ext cx="1509215" cy="1056451"/>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rtl="1">
            <a:lnSpc>
              <a:spcPct val="90000"/>
            </a:lnSpc>
            <a:spcBef>
              <a:spcPct val="0"/>
            </a:spcBef>
            <a:spcAft>
              <a:spcPct val="35000"/>
            </a:spcAft>
          </a:pPr>
          <a:r>
            <a:rPr lang="ar-IQ" sz="3600" b="1" kern="1200" dirty="0" smtClean="0"/>
            <a:t>9. </a:t>
          </a:r>
          <a:endParaRPr lang="ar-IQ" sz="3600" b="1" kern="1200" dirty="0"/>
        </a:p>
      </dsp:txBody>
      <dsp:txXfrm rot="-5400000">
        <a:off x="1" y="528226"/>
        <a:ext cx="1056451" cy="452764"/>
      </dsp:txXfrm>
    </dsp:sp>
    <dsp:sp modelId="{E52D4BCE-BCF0-4AFC-AA09-6AEC9D8470AD}">
      <dsp:nvSpPr>
        <dsp:cNvPr id="0" name=""/>
        <dsp:cNvSpPr/>
      </dsp:nvSpPr>
      <dsp:spPr>
        <a:xfrm rot="5400000">
          <a:off x="4386552" y="-3328625"/>
          <a:ext cx="981506" cy="7641708"/>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171450" lvl="1" indent="0" algn="just" defTabSz="844550" rtl="1">
            <a:lnSpc>
              <a:spcPct val="90000"/>
            </a:lnSpc>
            <a:spcBef>
              <a:spcPct val="0"/>
            </a:spcBef>
            <a:spcAft>
              <a:spcPct val="15000"/>
            </a:spcAft>
            <a:buChar char="••"/>
          </a:pPr>
          <a:r>
            <a:rPr lang="ar-IQ" sz="3200" kern="1200" dirty="0" smtClean="0"/>
            <a:t> والفرح والسرور بأذى المسلمين.</a:t>
          </a:r>
          <a:endParaRPr lang="ar-IQ" sz="3200" kern="1200" dirty="0"/>
        </a:p>
        <a:p>
          <a:pPr marL="171450" lvl="1" indent="0" algn="just" defTabSz="844550" rtl="1">
            <a:lnSpc>
              <a:spcPct val="90000"/>
            </a:lnSpc>
            <a:spcBef>
              <a:spcPct val="0"/>
            </a:spcBef>
            <a:spcAft>
              <a:spcPct val="15000"/>
            </a:spcAft>
            <a:buChar char="••"/>
          </a:pPr>
          <a:r>
            <a:rPr lang="ar-IQ" sz="3200" kern="1200" dirty="0" smtClean="0"/>
            <a:t> والشماتة بمصيبتهم.</a:t>
          </a:r>
          <a:endParaRPr lang="ar-IQ" sz="3200" kern="1200" dirty="0"/>
        </a:p>
      </dsp:txBody>
      <dsp:txXfrm rot="-5400000">
        <a:off x="1056452" y="49388"/>
        <a:ext cx="7593795" cy="88568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6" name="Title 15"/>
          <p:cNvSpPr>
            <a:spLocks noGrp="1"/>
          </p:cNvSpPr>
          <p:nvPr>
            <p:ph type="title"/>
          </p:nvPr>
        </p:nvSpPr>
        <p:spPr>
          <a:xfrm>
            <a:off x="2438400" y="1447800"/>
            <a:ext cx="3962400" cy="2133600"/>
          </a:xfrm>
        </p:spPr>
        <p:txBody>
          <a:bodyPr anchor="b"/>
          <a:lstStyle/>
          <a:p>
            <a:r>
              <a:rPr lang="en-US" smtClean="0"/>
              <a:t>Click to edit Master title style</a:t>
            </a:r>
            <a:endParaRPr lang="en-US" dirty="0"/>
          </a:p>
        </p:txBody>
      </p:sp>
      <p:sp>
        <p:nvSpPr>
          <p:cNvPr id="13" name="Date Placeholder 12"/>
          <p:cNvSpPr>
            <a:spLocks noGrp="1"/>
          </p:cNvSpPr>
          <p:nvPr>
            <p:ph type="dt" sz="half" idx="10"/>
          </p:nvPr>
        </p:nvSpPr>
        <p:spPr>
          <a:xfrm>
            <a:off x="3582988" y="6426201"/>
            <a:ext cx="2819399" cy="126999"/>
          </a:xfrm>
        </p:spPr>
        <p:txBody>
          <a:bodyPr/>
          <a:lstStyle/>
          <a:p>
            <a:fld id="{DA1104BF-E2CF-4BC0-B5A2-1716C74672D1}" type="datetimeFigureOut">
              <a:rPr lang="ar-IQ" smtClean="0"/>
              <a:t>02/11/1435</a:t>
            </a:fld>
            <a:endParaRPr lang="ar-IQ"/>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fld id="{22A11E79-2776-4245-BF1A-7D4B8F427A7A}" type="slidenum">
              <a:rPr lang="ar-IQ" smtClean="0"/>
              <a:t>‹#›</a:t>
            </a:fld>
            <a:endParaRPr lang="ar-IQ"/>
          </a:p>
        </p:txBody>
      </p:sp>
      <p:sp>
        <p:nvSpPr>
          <p:cNvPr id="15" name="Footer Placeholder 14"/>
          <p:cNvSpPr>
            <a:spLocks noGrp="1"/>
          </p:cNvSpPr>
          <p:nvPr>
            <p:ph type="ftr" sz="quarter" idx="12"/>
          </p:nvPr>
        </p:nvSpPr>
        <p:spPr>
          <a:xfrm>
            <a:off x="3581400" y="6296248"/>
            <a:ext cx="2820987" cy="152400"/>
          </a:xfrm>
        </p:spPr>
        <p:txBody>
          <a:bodyPr/>
          <a:lstStyle/>
          <a:p>
            <a:endParaRPr lang="ar-IQ"/>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Date Placeholder 12"/>
          <p:cNvSpPr>
            <a:spLocks noGrp="1"/>
          </p:cNvSpPr>
          <p:nvPr>
            <p:ph type="dt" sz="half" idx="10"/>
          </p:nvPr>
        </p:nvSpPr>
        <p:spPr/>
        <p:txBody>
          <a:bodyPr/>
          <a:lstStyle/>
          <a:p>
            <a:fld id="{DA1104BF-E2CF-4BC0-B5A2-1716C74672D1}" type="datetimeFigureOut">
              <a:rPr lang="ar-IQ" smtClean="0"/>
              <a:t>02/11/1435</a:t>
            </a:fld>
            <a:endParaRPr lang="ar-IQ"/>
          </a:p>
        </p:txBody>
      </p:sp>
      <p:sp>
        <p:nvSpPr>
          <p:cNvPr id="14" name="Slide Number Placeholder 13"/>
          <p:cNvSpPr>
            <a:spLocks noGrp="1"/>
          </p:cNvSpPr>
          <p:nvPr>
            <p:ph type="sldNum" sz="quarter" idx="11"/>
          </p:nvPr>
        </p:nvSpPr>
        <p:spPr/>
        <p:txBody>
          <a:bodyPr/>
          <a:lstStyle/>
          <a:p>
            <a:fld id="{22A11E79-2776-4245-BF1A-7D4B8F427A7A}" type="slidenum">
              <a:rPr lang="ar-IQ" smtClean="0"/>
              <a:t>‹#›</a:t>
            </a:fld>
            <a:endParaRPr lang="ar-IQ"/>
          </a:p>
        </p:txBody>
      </p:sp>
      <p:sp>
        <p:nvSpPr>
          <p:cNvPr id="15" name="Footer Placeholder 14"/>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Date Placeholder 12"/>
          <p:cNvSpPr>
            <a:spLocks noGrp="1"/>
          </p:cNvSpPr>
          <p:nvPr>
            <p:ph type="dt" sz="half" idx="10"/>
          </p:nvPr>
        </p:nvSpPr>
        <p:spPr/>
        <p:txBody>
          <a:bodyPr/>
          <a:lstStyle/>
          <a:p>
            <a:fld id="{DA1104BF-E2CF-4BC0-B5A2-1716C74672D1}" type="datetimeFigureOut">
              <a:rPr lang="ar-IQ" smtClean="0"/>
              <a:t>02/11/1435</a:t>
            </a:fld>
            <a:endParaRPr lang="ar-IQ"/>
          </a:p>
        </p:txBody>
      </p:sp>
      <p:sp>
        <p:nvSpPr>
          <p:cNvPr id="14" name="Slide Number Placeholder 13"/>
          <p:cNvSpPr>
            <a:spLocks noGrp="1"/>
          </p:cNvSpPr>
          <p:nvPr>
            <p:ph type="sldNum" sz="quarter" idx="11"/>
          </p:nvPr>
        </p:nvSpPr>
        <p:spPr/>
        <p:txBody>
          <a:bodyPr/>
          <a:lstStyle/>
          <a:p>
            <a:fld id="{22A11E79-2776-4245-BF1A-7D4B8F427A7A}" type="slidenum">
              <a:rPr lang="ar-IQ" smtClean="0"/>
              <a:t>‹#›</a:t>
            </a:fld>
            <a:endParaRPr lang="ar-IQ"/>
          </a:p>
        </p:txBody>
      </p:sp>
      <p:sp>
        <p:nvSpPr>
          <p:cNvPr id="15" name="Footer Placeholder 14"/>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
        <p:nvSpPr>
          <p:cNvPr id="10" name="Date Placeholder 9"/>
          <p:cNvSpPr>
            <a:spLocks noGrp="1"/>
          </p:cNvSpPr>
          <p:nvPr>
            <p:ph type="dt" sz="half" idx="10"/>
          </p:nvPr>
        </p:nvSpPr>
        <p:spPr/>
        <p:txBody>
          <a:bodyPr/>
          <a:lstStyle/>
          <a:p>
            <a:fld id="{DA1104BF-E2CF-4BC0-B5A2-1716C74672D1}" type="datetimeFigureOut">
              <a:rPr lang="ar-IQ" smtClean="0"/>
              <a:t>02/11/1435</a:t>
            </a:fld>
            <a:endParaRPr lang="ar-IQ"/>
          </a:p>
        </p:txBody>
      </p:sp>
      <p:sp>
        <p:nvSpPr>
          <p:cNvPr id="11" name="Slide Number Placeholder 10"/>
          <p:cNvSpPr>
            <a:spLocks noGrp="1"/>
          </p:cNvSpPr>
          <p:nvPr>
            <p:ph type="sldNum" sz="quarter" idx="11"/>
          </p:nvPr>
        </p:nvSpPr>
        <p:spPr/>
        <p:txBody>
          <a:bodyPr/>
          <a:lstStyle/>
          <a:p>
            <a:fld id="{22A11E79-2776-4245-BF1A-7D4B8F427A7A}" type="slidenum">
              <a:rPr lang="ar-IQ" smtClean="0"/>
              <a:t>‹#›</a:t>
            </a:fld>
            <a:endParaRPr lang="ar-IQ"/>
          </a:p>
        </p:txBody>
      </p:sp>
      <p:sp>
        <p:nvSpPr>
          <p:cNvPr id="12" name="Footer Placeholder 11"/>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fld id="{DA1104BF-E2CF-4BC0-B5A2-1716C74672D1}" type="datetimeFigureOut">
              <a:rPr lang="ar-IQ" smtClean="0"/>
              <a:t>02/11/1435</a:t>
            </a:fld>
            <a:endParaRPr lang="ar-IQ"/>
          </a:p>
        </p:txBody>
      </p:sp>
      <p:sp>
        <p:nvSpPr>
          <p:cNvPr id="13" name="Slide Number Placeholder 12"/>
          <p:cNvSpPr>
            <a:spLocks noGrp="1"/>
          </p:cNvSpPr>
          <p:nvPr>
            <p:ph type="sldNum" sz="quarter" idx="11"/>
          </p:nvPr>
        </p:nvSpPr>
        <p:spPr>
          <a:xfrm>
            <a:off x="4116388" y="6400800"/>
            <a:ext cx="533400" cy="152400"/>
          </a:xfrm>
        </p:spPr>
        <p:txBody>
          <a:bodyPr/>
          <a:lstStyle/>
          <a:p>
            <a:fld id="{22A11E79-2776-4245-BF1A-7D4B8F427A7A}" type="slidenum">
              <a:rPr lang="ar-IQ" smtClean="0"/>
              <a:t>‹#›</a:t>
            </a:fld>
            <a:endParaRPr lang="ar-IQ"/>
          </a:p>
        </p:txBody>
      </p:sp>
      <p:sp>
        <p:nvSpPr>
          <p:cNvPr id="14" name="Footer Placeholder 13"/>
          <p:cNvSpPr>
            <a:spLocks noGrp="1"/>
          </p:cNvSpPr>
          <p:nvPr>
            <p:ph type="ftr" sz="quarter" idx="12"/>
          </p:nvPr>
        </p:nvSpPr>
        <p:spPr>
          <a:xfrm>
            <a:off x="838200" y="6296248"/>
            <a:ext cx="2820987" cy="152400"/>
          </a:xfrm>
        </p:spPr>
        <p:txBody>
          <a:bodyPr/>
          <a:lstStyle/>
          <a:p>
            <a:endParaRPr lang="ar-IQ"/>
          </a:p>
        </p:txBody>
      </p:sp>
      <p:sp>
        <p:nvSpPr>
          <p:cNvPr id="15" name="Title 14"/>
          <p:cNvSpPr>
            <a:spLocks noGrp="1"/>
          </p:cNvSpPr>
          <p:nvPr>
            <p:ph type="title"/>
          </p:nvPr>
        </p:nvSpPr>
        <p:spPr>
          <a:xfrm>
            <a:off x="457200" y="1828800"/>
            <a:ext cx="3200400" cy="1752600"/>
          </a:xfrm>
        </p:spPr>
        <p:txBody>
          <a:bodyPr anchor="b"/>
          <a:lstStyle/>
          <a:p>
            <a:r>
              <a:rPr lang="en-US" smtClean="0"/>
              <a:t>Click to edit Master title style</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
          <p:cNvSpPr>
            <a:spLocks noGrp="1"/>
          </p:cNvSpPr>
          <p:nvPr>
            <p:ph type="title"/>
          </p:nvPr>
        </p:nvSpPr>
        <p:spPr>
          <a:xfrm>
            <a:off x="4876800" y="457200"/>
            <a:ext cx="2819400" cy="5714999"/>
          </a:xfrm>
        </p:spPr>
        <p:txBody>
          <a:bodyPr/>
          <a:lstStyle/>
          <a:p>
            <a:r>
              <a:rPr lang="en-US" smtClean="0"/>
              <a:t>Click to edit Master title style</a:t>
            </a:r>
            <a:endParaRPr lang="en-US"/>
          </a:p>
        </p:txBody>
      </p:sp>
      <p:sp>
        <p:nvSpPr>
          <p:cNvPr id="9" name="Date Placeholder 8"/>
          <p:cNvSpPr>
            <a:spLocks noGrp="1"/>
          </p:cNvSpPr>
          <p:nvPr>
            <p:ph type="dt" sz="half" idx="10"/>
          </p:nvPr>
        </p:nvSpPr>
        <p:spPr/>
        <p:txBody>
          <a:bodyPr/>
          <a:lstStyle/>
          <a:p>
            <a:fld id="{DA1104BF-E2CF-4BC0-B5A2-1716C74672D1}" type="datetimeFigureOut">
              <a:rPr lang="ar-IQ" smtClean="0"/>
              <a:t>02/11/1435</a:t>
            </a:fld>
            <a:endParaRPr lang="ar-IQ"/>
          </a:p>
        </p:txBody>
      </p:sp>
      <p:sp>
        <p:nvSpPr>
          <p:cNvPr id="13" name="Slide Number Placeholder 12"/>
          <p:cNvSpPr>
            <a:spLocks noGrp="1"/>
          </p:cNvSpPr>
          <p:nvPr>
            <p:ph type="sldNum" sz="quarter" idx="11"/>
          </p:nvPr>
        </p:nvSpPr>
        <p:spPr/>
        <p:txBody>
          <a:bodyPr/>
          <a:lstStyle/>
          <a:p>
            <a:fld id="{22A11E79-2776-4245-BF1A-7D4B8F427A7A}" type="slidenum">
              <a:rPr lang="ar-IQ" smtClean="0"/>
              <a:t>‹#›</a:t>
            </a:fld>
            <a:endParaRPr lang="ar-IQ"/>
          </a:p>
        </p:txBody>
      </p:sp>
      <p:sp>
        <p:nvSpPr>
          <p:cNvPr id="14" name="Footer Placeholder 13"/>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
          <p:cNvSpPr>
            <a:spLocks noGrp="1"/>
          </p:cNvSpPr>
          <p:nvPr>
            <p:ph type="title"/>
          </p:nvPr>
        </p:nvSpPr>
        <p:spPr>
          <a:xfrm>
            <a:off x="4876800" y="457200"/>
            <a:ext cx="2819400" cy="5714999"/>
          </a:xfrm>
        </p:spPr>
        <p:txBody>
          <a:bodyPr/>
          <a:lstStyle/>
          <a:p>
            <a:r>
              <a:rPr lang="en-US" smtClean="0"/>
              <a:t>Click to edit Master title style</a:t>
            </a:r>
            <a:endParaRPr lang="en-US"/>
          </a:p>
        </p:txBody>
      </p:sp>
      <p:sp>
        <p:nvSpPr>
          <p:cNvPr id="12" name="Date Placeholder 11"/>
          <p:cNvSpPr>
            <a:spLocks noGrp="1"/>
          </p:cNvSpPr>
          <p:nvPr>
            <p:ph type="dt" sz="half" idx="10"/>
          </p:nvPr>
        </p:nvSpPr>
        <p:spPr/>
        <p:txBody>
          <a:bodyPr/>
          <a:lstStyle/>
          <a:p>
            <a:fld id="{DA1104BF-E2CF-4BC0-B5A2-1716C74672D1}" type="datetimeFigureOut">
              <a:rPr lang="ar-IQ" smtClean="0"/>
              <a:t>02/11/1435</a:t>
            </a:fld>
            <a:endParaRPr lang="ar-IQ"/>
          </a:p>
        </p:txBody>
      </p:sp>
      <p:sp>
        <p:nvSpPr>
          <p:cNvPr id="14" name="Slide Number Placeholder 13"/>
          <p:cNvSpPr>
            <a:spLocks noGrp="1"/>
          </p:cNvSpPr>
          <p:nvPr>
            <p:ph type="sldNum" sz="quarter" idx="11"/>
          </p:nvPr>
        </p:nvSpPr>
        <p:spPr/>
        <p:txBody>
          <a:bodyPr/>
          <a:lstStyle/>
          <a:p>
            <a:fld id="{22A11E79-2776-4245-BF1A-7D4B8F427A7A}" type="slidenum">
              <a:rPr lang="ar-IQ" smtClean="0"/>
              <a:t>‹#›</a:t>
            </a:fld>
            <a:endParaRPr lang="ar-IQ"/>
          </a:p>
        </p:txBody>
      </p:sp>
      <p:sp>
        <p:nvSpPr>
          <p:cNvPr id="16" name="Footer Placeholder 15"/>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en-US" smtClean="0"/>
              <a:t>Click to edit Master title style</a:t>
            </a:r>
            <a:endParaRPr lang="en-US" dirty="0"/>
          </a:p>
        </p:txBody>
      </p:sp>
      <p:sp>
        <p:nvSpPr>
          <p:cNvPr id="9" name="Date Placeholder 8"/>
          <p:cNvSpPr>
            <a:spLocks noGrp="1"/>
          </p:cNvSpPr>
          <p:nvPr>
            <p:ph type="dt" sz="half" idx="10"/>
          </p:nvPr>
        </p:nvSpPr>
        <p:spPr/>
        <p:txBody>
          <a:bodyPr/>
          <a:lstStyle/>
          <a:p>
            <a:fld id="{DA1104BF-E2CF-4BC0-B5A2-1716C74672D1}" type="datetimeFigureOut">
              <a:rPr lang="ar-IQ" smtClean="0"/>
              <a:t>02/11/1435</a:t>
            </a:fld>
            <a:endParaRPr lang="ar-IQ"/>
          </a:p>
        </p:txBody>
      </p:sp>
      <p:sp>
        <p:nvSpPr>
          <p:cNvPr id="10" name="Slide Number Placeholder 9"/>
          <p:cNvSpPr>
            <a:spLocks noGrp="1"/>
          </p:cNvSpPr>
          <p:nvPr>
            <p:ph type="sldNum" sz="quarter" idx="11"/>
          </p:nvPr>
        </p:nvSpPr>
        <p:spPr/>
        <p:txBody>
          <a:bodyPr/>
          <a:lstStyle/>
          <a:p>
            <a:fld id="{22A11E79-2776-4245-BF1A-7D4B8F427A7A}" type="slidenum">
              <a:rPr lang="ar-IQ" smtClean="0"/>
              <a:t>‹#›</a:t>
            </a:fld>
            <a:endParaRPr lang="ar-IQ"/>
          </a:p>
        </p:txBody>
      </p:sp>
      <p:sp>
        <p:nvSpPr>
          <p:cNvPr id="11" name="Footer Placeholder 10"/>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DA1104BF-E2CF-4BC0-B5A2-1716C74672D1}" type="datetimeFigureOut">
              <a:rPr lang="ar-IQ" smtClean="0"/>
              <a:t>02/11/1435</a:t>
            </a:fld>
            <a:endParaRPr lang="ar-IQ"/>
          </a:p>
        </p:txBody>
      </p:sp>
      <p:sp>
        <p:nvSpPr>
          <p:cNvPr id="9" name="Slide Number Placeholder 8"/>
          <p:cNvSpPr>
            <a:spLocks noGrp="1"/>
          </p:cNvSpPr>
          <p:nvPr>
            <p:ph type="sldNum" sz="quarter" idx="11"/>
          </p:nvPr>
        </p:nvSpPr>
        <p:spPr/>
        <p:txBody>
          <a:bodyPr/>
          <a:lstStyle/>
          <a:p>
            <a:fld id="{22A11E79-2776-4245-BF1A-7D4B8F427A7A}" type="slidenum">
              <a:rPr lang="ar-IQ" smtClean="0"/>
              <a:t>‹#›</a:t>
            </a:fld>
            <a:endParaRPr lang="ar-IQ"/>
          </a:p>
        </p:txBody>
      </p:sp>
      <p:sp>
        <p:nvSpPr>
          <p:cNvPr id="10" name="Footer Placeholder 9"/>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DA1104BF-E2CF-4BC0-B5A2-1716C74672D1}" type="datetimeFigureOut">
              <a:rPr lang="ar-IQ" smtClean="0"/>
              <a:t>02/11/1435</a:t>
            </a:fld>
            <a:endParaRPr lang="ar-IQ"/>
          </a:p>
        </p:txBody>
      </p:sp>
      <p:sp>
        <p:nvSpPr>
          <p:cNvPr id="16" name="Slide Number Placeholder 15"/>
          <p:cNvSpPr>
            <a:spLocks noGrp="1"/>
          </p:cNvSpPr>
          <p:nvPr>
            <p:ph type="sldNum" sz="quarter" idx="11"/>
          </p:nvPr>
        </p:nvSpPr>
        <p:spPr/>
        <p:txBody>
          <a:bodyPr/>
          <a:lstStyle/>
          <a:p>
            <a:fld id="{22A11E79-2776-4245-BF1A-7D4B8F427A7A}" type="slidenum">
              <a:rPr lang="ar-IQ" smtClean="0"/>
              <a:t>‹#›</a:t>
            </a:fld>
            <a:endParaRPr lang="ar-IQ"/>
          </a:p>
        </p:txBody>
      </p:sp>
      <p:sp>
        <p:nvSpPr>
          <p:cNvPr id="17" name="Footer Placeholder 16"/>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en-US" smtClean="0"/>
              <a:t>Click to edit Master title style</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Date Placeholder 15"/>
          <p:cNvSpPr>
            <a:spLocks noGrp="1"/>
          </p:cNvSpPr>
          <p:nvPr>
            <p:ph type="dt" sz="half" idx="10"/>
          </p:nvPr>
        </p:nvSpPr>
        <p:spPr/>
        <p:txBody>
          <a:bodyPr/>
          <a:lstStyle/>
          <a:p>
            <a:fld id="{DA1104BF-E2CF-4BC0-B5A2-1716C74672D1}" type="datetimeFigureOut">
              <a:rPr lang="ar-IQ" smtClean="0"/>
              <a:t>02/11/1435</a:t>
            </a:fld>
            <a:endParaRPr lang="ar-IQ"/>
          </a:p>
        </p:txBody>
      </p:sp>
      <p:sp>
        <p:nvSpPr>
          <p:cNvPr id="17" name="Slide Number Placeholder 16"/>
          <p:cNvSpPr>
            <a:spLocks noGrp="1"/>
          </p:cNvSpPr>
          <p:nvPr>
            <p:ph type="sldNum" sz="quarter" idx="11"/>
          </p:nvPr>
        </p:nvSpPr>
        <p:spPr/>
        <p:txBody>
          <a:bodyPr/>
          <a:lstStyle/>
          <a:p>
            <a:fld id="{22A11E79-2776-4245-BF1A-7D4B8F427A7A}" type="slidenum">
              <a:rPr lang="ar-IQ" smtClean="0"/>
              <a:t>‹#›</a:t>
            </a:fld>
            <a:endParaRPr lang="ar-IQ"/>
          </a:p>
        </p:txBody>
      </p:sp>
      <p:sp>
        <p:nvSpPr>
          <p:cNvPr id="18" name="Footer Placeholder 17"/>
          <p:cNvSpPr>
            <a:spLocks noGrp="1"/>
          </p:cNvSpPr>
          <p:nvPr>
            <p:ph type="ftr" sz="quarter" idx="12"/>
          </p:nvPr>
        </p:nvSpPr>
        <p:spPr/>
        <p:txBody>
          <a:bodyPr/>
          <a:lstStyle/>
          <a:p>
            <a:endParaRPr lang="ar-IQ"/>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3"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22A11E79-2776-4245-BF1A-7D4B8F427A7A}" type="slidenum">
              <a:rPr lang="ar-IQ" smtClean="0"/>
              <a:t>‹#›</a:t>
            </a:fld>
            <a:endParaRPr lang="ar-IQ"/>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fld id="{DA1104BF-E2CF-4BC0-B5A2-1716C74672D1}" type="datetimeFigureOut">
              <a:rPr lang="ar-IQ" smtClean="0"/>
              <a:t>02/11/1435</a:t>
            </a:fld>
            <a:endParaRPr lang="ar-IQ"/>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endParaRPr lang="ar-IQ"/>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iming>
    <p:tnLst>
      <p:par>
        <p:cTn id="1" dur="indefinite" restart="never" nodeType="tmRoot"/>
      </p:par>
    </p:tnLst>
  </p:timing>
  <p:txStyles>
    <p:titleStyle>
      <a:lvl1pPr algn="r" defTabSz="914400" rtl="1"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r" defTabSz="914400" rtl="1"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r" defTabSz="914400" rtl="1"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r" defTabSz="914400" rtl="1"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gif"/><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gif"/><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gif"/></Relationships>
</file>

<file path=ppt/slides/_rels/slide24.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diagramLayout" Target="../diagrams/layout1.xml"/><Relationship Id="rId7" Type="http://schemas.openxmlformats.org/officeDocument/2006/relationships/image" Target="../media/image39.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3.png"/><Relationship Id="rId4" Type="http://schemas.openxmlformats.org/officeDocument/2006/relationships/diagramQuickStyle" Target="../diagrams/quickStyle1.xml"/><Relationship Id="rId9"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gif"/><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0.gif"/></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79512" y="0"/>
            <a:ext cx="8784976" cy="6858000"/>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IQ" sz="8000" b="1" dirty="0" smtClean="0">
              <a:solidFill>
                <a:schemeClr val="tx1"/>
              </a:solidFill>
              <a:latin typeface="Traditional Arabic" panose="02020603050405020304" pitchFamily="18" charset="-78"/>
              <a:cs typeface="Traditional Arabic" panose="02020603050405020304" pitchFamily="18" charset="-78"/>
            </a:endParaRPr>
          </a:p>
          <a:p>
            <a:pPr algn="ctr"/>
            <a:r>
              <a:rPr lang="ar-IQ" sz="6000" b="1" dirty="0" smtClean="0">
                <a:cs typeface="Rebar -A- Beyar" pitchFamily="2" charset="-78"/>
              </a:rPr>
              <a:t>عبودية القلب أس لعبودية الجوارح</a:t>
            </a:r>
            <a:endParaRPr lang="ar-IQ" sz="6600" b="1" dirty="0" smtClean="0">
              <a:solidFill>
                <a:schemeClr val="tx1"/>
              </a:solidFill>
              <a:latin typeface="Traditional Arabic" panose="02020603050405020304" pitchFamily="18" charset="-78"/>
              <a:cs typeface="Traditional Arabic" panose="02020603050405020304" pitchFamily="18" charset="-78"/>
            </a:endParaRPr>
          </a:p>
          <a:p>
            <a:pPr algn="ctr"/>
            <a:r>
              <a:rPr lang="ar-IQ" sz="6600" b="1" dirty="0" smtClean="0">
                <a:solidFill>
                  <a:schemeClr val="tx1"/>
                </a:solidFill>
                <a:latin typeface="Traditional Arabic" panose="02020603050405020304" pitchFamily="18" charset="-78"/>
                <a:cs typeface="Traditional Arabic" panose="02020603050405020304" pitchFamily="18" charset="-78"/>
              </a:rPr>
              <a:t>********</a:t>
            </a:r>
          </a:p>
          <a:p>
            <a:pPr algn="ctr"/>
            <a:endParaRPr lang="ar-IQ" sz="6000" b="1" dirty="0" smtClean="0">
              <a:solidFill>
                <a:schemeClr val="tx1"/>
              </a:solidFill>
              <a:latin typeface="Traditional Arabic" panose="02020603050405020304" pitchFamily="18" charset="-78"/>
              <a:cs typeface="Rebar -K- Bijar 2" pitchFamily="2" charset="-78"/>
            </a:endParaRPr>
          </a:p>
          <a:p>
            <a:pPr algn="ctr"/>
            <a:r>
              <a:rPr lang="ar-IQ" sz="3200" b="1" dirty="0" smtClean="0">
                <a:solidFill>
                  <a:schemeClr val="tx1"/>
                </a:solidFill>
                <a:latin typeface="Traditional Arabic" panose="02020603050405020304" pitchFamily="18" charset="-78"/>
                <a:cs typeface="Rebar -K- Bijar 2" pitchFamily="2" charset="-78"/>
              </a:rPr>
              <a:t>إعداد: أمين حجي محمد أمين الدوسكي</a:t>
            </a:r>
            <a:endParaRPr lang="ar-IQ" sz="3200" b="1" dirty="0">
              <a:solidFill>
                <a:schemeClr val="tx1"/>
              </a:solidFill>
              <a:latin typeface="Traditional Arabic" panose="02020603050405020304" pitchFamily="18" charset="-78"/>
              <a:cs typeface="Rebar -K- Bijar 2" pitchFamily="2" charset="-78"/>
            </a:endParaRPr>
          </a:p>
          <a:p>
            <a:pPr algn="ctr"/>
            <a:endParaRPr lang="ar-IQ" dirty="0">
              <a:solidFill>
                <a:schemeClr val="tx1"/>
              </a:solidFill>
            </a:endParaRPr>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0800" y="21878"/>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1768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6309320"/>
          </a:xfrm>
        </p:spPr>
        <p:txBody>
          <a:bodyPr/>
          <a:lstStyle/>
          <a:p>
            <a:pPr marL="0" indent="0">
              <a:buNone/>
            </a:pPr>
            <a:endParaRPr lang="ar-IQ" dirty="0"/>
          </a:p>
        </p:txBody>
      </p:sp>
      <p:pic>
        <p:nvPicPr>
          <p:cNvPr id="3074" name="Picture 2" descr="C:\Users\Ayman\Desktop\752alsh3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95536" y="188640"/>
            <a:ext cx="7848872" cy="6740307"/>
          </a:xfrm>
          <a:prstGeom prst="rect">
            <a:avLst/>
          </a:prstGeom>
        </p:spPr>
        <p:txBody>
          <a:bodyPr wrap="square">
            <a:spAutoFit/>
          </a:bodyPr>
          <a:lstStyle/>
          <a:p>
            <a:pPr algn="just"/>
            <a:r>
              <a:rPr lang="ar-IQ" sz="3600" dirty="0"/>
              <a:t>والتوبة </a:t>
            </a:r>
            <a:r>
              <a:rPr lang="ar-IQ" sz="3600" dirty="0" smtClean="0"/>
              <a:t>إليه، </a:t>
            </a:r>
            <a:r>
              <a:rPr lang="ar-IQ" sz="3600" dirty="0"/>
              <a:t>{‏‏وَتُوبُوا إِلَى اللَّهِ جَمِيعًا أَيُّهَا الْمُؤْمِنُونَ لَعَلَّكُمْ تُفْلِحُونَ}‏‏ ‏</a:t>
            </a:r>
            <a:r>
              <a:rPr lang="ar-IQ" sz="2800" dirty="0"/>
              <a:t>النور‏:31</a:t>
            </a:r>
            <a:r>
              <a:rPr lang="ar-IQ" sz="3600" dirty="0" smtClean="0"/>
              <a:t>‏‏. </a:t>
            </a:r>
          </a:p>
          <a:p>
            <a:pPr algn="just"/>
            <a:endParaRPr lang="ar-IQ" sz="3600" dirty="0"/>
          </a:p>
          <a:p>
            <a:pPr algn="just"/>
            <a:endParaRPr lang="ar-IQ" sz="3600" dirty="0" smtClean="0"/>
          </a:p>
          <a:p>
            <a:pPr algn="just"/>
            <a:endParaRPr lang="ar-IQ" sz="3600" dirty="0"/>
          </a:p>
          <a:p>
            <a:pPr algn="just"/>
            <a:endParaRPr lang="ar-IQ" sz="3600" dirty="0" smtClean="0"/>
          </a:p>
          <a:p>
            <a:pPr algn="just"/>
            <a:endParaRPr lang="ar-IQ" sz="3600" dirty="0"/>
          </a:p>
          <a:p>
            <a:pPr algn="just"/>
            <a:endParaRPr lang="ar-IQ" sz="3600" dirty="0" smtClean="0"/>
          </a:p>
          <a:p>
            <a:pPr algn="just"/>
            <a:r>
              <a:rPr lang="ar-IQ" sz="3600" dirty="0" smtClean="0"/>
              <a:t>والرضا </a:t>
            </a:r>
            <a:r>
              <a:rPr lang="ar-IQ" sz="3600" dirty="0"/>
              <a:t>بقضاء الله </a:t>
            </a:r>
            <a:r>
              <a:rPr lang="ar-IQ" sz="3600" dirty="0" smtClean="0"/>
              <a:t>وقدره، </a:t>
            </a:r>
            <a:r>
              <a:rPr lang="ar-IQ" sz="3600" dirty="0"/>
              <a:t>(مَا أَصَابَ مِن مُّصِيبَةٍ إِلَّا بِإِذْنِ اللَّهِ وَمَن يُؤْمِن بِاللَّهِ يَهْدِ قَلْبَهُ). قال علقمة: "هو العبد تصيبه المصيبة فيعلم أنها من عند الله فيرضى ويسلم". </a:t>
            </a:r>
            <a:endParaRPr lang="en-US" sz="3600" dirty="0"/>
          </a:p>
        </p:txBody>
      </p:sp>
      <p:pic>
        <p:nvPicPr>
          <p:cNvPr id="6"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4408" y="5970097"/>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34749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476672"/>
            <a:ext cx="8424936" cy="2554545"/>
          </a:xfrm>
          <a:prstGeom prst="rect">
            <a:avLst/>
          </a:prstGeom>
        </p:spPr>
        <p:txBody>
          <a:bodyPr wrap="square">
            <a:spAutoFit/>
          </a:bodyPr>
          <a:lstStyle/>
          <a:p>
            <a:pPr algn="just"/>
            <a:r>
              <a:rPr lang="ar-IQ" sz="3200" dirty="0" smtClean="0"/>
              <a:t>	</a:t>
            </a:r>
            <a:r>
              <a:rPr lang="ar-IQ" sz="3200" dirty="0"/>
              <a:t>وهناك تفاضل تراتبي بين الإخلاص لله والمحبة لشرائعه والصبر على أوامره وترك نواهيه فيما يتعلق بالمفروض من الشرع من المسنون والمكروه منه، فما أفرضه الشارع بإتيانه أو تركه؛ الإخلاص والمحبة له فيه والصبر عليه ليس كما استحبه الشارع أو كرهه؛ الإخلاص والمحبة له فيه والصبر </a:t>
            </a:r>
            <a:r>
              <a:rPr lang="ar-IQ" sz="3200" dirty="0" smtClean="0"/>
              <a:t>عليه.</a:t>
            </a:r>
            <a:endParaRPr lang="ar-IQ" sz="3200" dirty="0"/>
          </a:p>
        </p:txBody>
      </p:sp>
      <p:pic>
        <p:nvPicPr>
          <p:cNvPr id="1026" name="Picture 2" descr="C:\Users\Ayman\Desktop\2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212976"/>
            <a:ext cx="8064896" cy="331236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6396" y="-2753"/>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84525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382013"/>
            <a:ext cx="8640960" cy="3539430"/>
          </a:xfrm>
          <a:prstGeom prst="rect">
            <a:avLst/>
          </a:prstGeom>
        </p:spPr>
        <p:txBody>
          <a:bodyPr wrap="square">
            <a:spAutoFit/>
          </a:bodyPr>
          <a:lstStyle/>
          <a:p>
            <a:pPr algn="just"/>
            <a:r>
              <a:rPr lang="ar-IQ" sz="3200" dirty="0" smtClean="0"/>
              <a:t>	فمرائات </a:t>
            </a:r>
            <a:r>
              <a:rPr lang="ar-IQ" sz="3200" dirty="0"/>
              <a:t>المرائي في المسنون من الشرع ليس كالمفروض منه، وكذلك الحب لله فيه والصبر عليه له، فمن رائى في فرض الزكاة ليس كمن رائى في مسنون الصدقة، </a:t>
            </a:r>
            <a:r>
              <a:rPr lang="ar-IQ" sz="3200" dirty="0" smtClean="0"/>
              <a:t>ومع أن فرضية الإخلاص أصل لقبول الزكاة المفروض؛ إلا أن الأول فُرض تبعًا للمفروض من الزكاة؛ ووفق </a:t>
            </a:r>
            <a:r>
              <a:rPr lang="ar-IQ" sz="3200" dirty="0"/>
              <a:t>القاعدة الأصولية (ما لا يتم الواجب إلا به فهو واجب)، وعليه فالمسنون من الشرع الإخلاص فيه ليس في درجة المفروض منه وكذلك غيره، والله أعلم.</a:t>
            </a:r>
          </a:p>
        </p:txBody>
      </p:sp>
      <p:pic>
        <p:nvPicPr>
          <p:cNvPr id="2050" name="Picture 2" descr="C:\Users\Ayman\Desktop\index.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921443"/>
            <a:ext cx="8424936" cy="28199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3248" y="0"/>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86298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1070" y="3212976"/>
            <a:ext cx="8187564" cy="2862322"/>
          </a:xfrm>
          <a:prstGeom prst="rect">
            <a:avLst/>
          </a:prstGeom>
        </p:spPr>
        <p:txBody>
          <a:bodyPr wrap="square">
            <a:spAutoFit/>
          </a:bodyPr>
          <a:lstStyle/>
          <a:p>
            <a:pPr algn="just"/>
            <a:r>
              <a:rPr lang="ar-IQ" sz="3600" dirty="0" smtClean="0"/>
              <a:t>	وعكس </a:t>
            </a:r>
            <a:r>
              <a:rPr lang="ar-IQ" sz="3600" dirty="0"/>
              <a:t>هذه العبوديات المفروضة هي المنهية عنها فرضًا، وهي ما تخل </a:t>
            </a:r>
            <a:r>
              <a:rPr lang="ar-IQ" sz="3600" dirty="0" smtClean="0"/>
              <a:t>وتخرم عبودية </a:t>
            </a:r>
            <a:r>
              <a:rPr lang="ar-IQ" sz="3600" dirty="0"/>
              <a:t>القلب المأمور بها وكالآتي</a:t>
            </a:r>
            <a:r>
              <a:rPr lang="ar-IQ" sz="3600" dirty="0" smtClean="0"/>
              <a:t>.</a:t>
            </a:r>
          </a:p>
          <a:p>
            <a:pPr algn="just"/>
            <a:r>
              <a:rPr lang="ar-IQ" sz="3600" b="1" dirty="0"/>
              <a:t>ثانيًا:</a:t>
            </a:r>
            <a:r>
              <a:rPr lang="ar-IQ" sz="3600" dirty="0"/>
              <a:t> عبودية القلب المنهية المحرمة؛ وهي على قسمين: </a:t>
            </a:r>
            <a:endParaRPr lang="en-US" sz="3600" dirty="0"/>
          </a:p>
          <a:p>
            <a:pPr algn="just"/>
            <a:endParaRPr lang="en-US" sz="36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260648"/>
            <a:ext cx="8568952" cy="2641933"/>
          </a:xfrm>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5832417"/>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68386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1680" y="2636912"/>
            <a:ext cx="6048672" cy="2952328"/>
          </a:xfrm>
          <a:prstGeom prst="roundRect">
            <a:avLst/>
          </a:prstGeom>
        </p:spPr>
        <p:style>
          <a:lnRef idx="2">
            <a:schemeClr val="accent2">
              <a:shade val="50000"/>
            </a:schemeClr>
          </a:lnRef>
          <a:fillRef idx="1">
            <a:schemeClr val="accent2"/>
          </a:fillRef>
          <a:effectRef idx="0">
            <a:schemeClr val="accent2"/>
          </a:effectRef>
          <a:fontRef idx="minor">
            <a:schemeClr val="lt1"/>
          </a:fontRef>
        </p:style>
      </p:pic>
      <p:sp>
        <p:nvSpPr>
          <p:cNvPr id="4" name="Rectangle 3"/>
          <p:cNvSpPr/>
          <p:nvPr/>
        </p:nvSpPr>
        <p:spPr>
          <a:xfrm>
            <a:off x="539552" y="620688"/>
            <a:ext cx="8136904" cy="1077218"/>
          </a:xfrm>
          <a:prstGeom prst="rect">
            <a:avLst/>
          </a:prstGeom>
        </p:spPr>
        <p:txBody>
          <a:bodyPr wrap="square">
            <a:spAutoFit/>
          </a:bodyPr>
          <a:lstStyle/>
          <a:p>
            <a:pPr lvl="0"/>
            <a:r>
              <a:rPr lang="ar-IQ" sz="3200" b="1" dirty="0"/>
              <a:t>أ. عبودية كفر:</a:t>
            </a:r>
            <a:endParaRPr lang="en-US" sz="3200" dirty="0"/>
          </a:p>
          <a:p>
            <a:pPr marL="514350" lvl="0" indent="-514350">
              <a:buAutoNum type="arabicPeriod"/>
            </a:pPr>
            <a:r>
              <a:rPr lang="ar-IQ" sz="3200" dirty="0"/>
              <a:t>كالشك بالله </a:t>
            </a:r>
            <a:r>
              <a:rPr lang="ar-IQ" sz="3200" dirty="0" smtClean="0"/>
              <a:t>ومنهجه، وهي ليست.. </a:t>
            </a:r>
            <a:endParaRPr lang="ar-IQ" sz="3200" dirty="0"/>
          </a:p>
        </p:txBody>
      </p:sp>
      <p:cxnSp>
        <p:nvCxnSpPr>
          <p:cNvPr id="7" name="Elbow Connector 6"/>
          <p:cNvCxnSpPr/>
          <p:nvPr/>
        </p:nvCxnSpPr>
        <p:spPr>
          <a:xfrm rot="16200000" flipH="1">
            <a:off x="3729608" y="1412776"/>
            <a:ext cx="914400" cy="914400"/>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957108"/>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806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148064" y="0"/>
            <a:ext cx="3744416" cy="218087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noAutofit/>
          </a:bodyPr>
          <a:lstStyle/>
          <a:p>
            <a:pPr marL="0" lvl="0" indent="0">
              <a:buNone/>
            </a:pPr>
            <a:r>
              <a:rPr lang="ar-IQ" sz="3600" dirty="0" smtClean="0"/>
              <a:t>2. والنفاق </a:t>
            </a:r>
            <a:r>
              <a:rPr lang="ar-IQ" sz="3600" dirty="0"/>
              <a:t>في دين الله. </a:t>
            </a:r>
            <a:endParaRPr lang="ar-IQ" sz="3600" dirty="0" smtClean="0"/>
          </a:p>
          <a:p>
            <a:pPr marL="0" lvl="0" indent="0">
              <a:buNone/>
            </a:pPr>
            <a:endParaRPr lang="ar-IQ" sz="3600" dirty="0"/>
          </a:p>
          <a:p>
            <a:pPr marL="0" lvl="0" indent="0">
              <a:buNone/>
            </a:pPr>
            <a:endParaRPr lang="ar-IQ" sz="3600" dirty="0" smtClean="0"/>
          </a:p>
        </p:txBody>
      </p:sp>
      <p:pic>
        <p:nvPicPr>
          <p:cNvPr id="3074" name="Picture 2" descr="C:\Users\Ayman\Desktop\4_14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980728"/>
            <a:ext cx="3744416" cy="223224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yman\Desktop\Mnhyyat01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4806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Ayman\Desktop\المنافقين.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3212976"/>
            <a:ext cx="3600400" cy="33123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spcial to al-haythem\Spicial to haythem\الركن الخاص بالعمل\ALUKAH  الألوكة\تصميمات غلاف\الألوكة.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3968" y="5899150"/>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5175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8520" y="0"/>
            <a:ext cx="4680520" cy="6957392"/>
          </a:xfrm>
        </p:spPr>
      </p:pic>
      <p:sp>
        <p:nvSpPr>
          <p:cNvPr id="2" name="Plaque 1"/>
          <p:cNvSpPr/>
          <p:nvPr/>
        </p:nvSpPr>
        <p:spPr>
          <a:xfrm>
            <a:off x="4427984" y="0"/>
            <a:ext cx="4392487" cy="1103040"/>
          </a:xfrm>
          <a:prstGeom prst="plaqu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r>
              <a:rPr lang="ar-IQ" sz="3600" dirty="0"/>
              <a:t>3. والشرك بالله. </a:t>
            </a:r>
            <a:endParaRPr lang="en-US" sz="3600" dirty="0"/>
          </a:p>
        </p:txBody>
      </p:sp>
      <p:pic>
        <p:nvPicPr>
          <p:cNvPr id="2050" name="Picture 2" descr="C:\Users\Ayman\Desktop\Mnhyyat01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103040"/>
            <a:ext cx="4392486" cy="5754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74767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11960" y="1628800"/>
            <a:ext cx="4536504" cy="5229200"/>
          </a:xfrm>
          <a:prstGeom prst="roundRect">
            <a:avLst/>
          </a:prstGeom>
        </p:spPr>
        <p:style>
          <a:lnRef idx="2">
            <a:schemeClr val="accent2">
              <a:shade val="50000"/>
            </a:schemeClr>
          </a:lnRef>
          <a:fillRef idx="1">
            <a:schemeClr val="accent2"/>
          </a:fillRef>
          <a:effectRef idx="0">
            <a:schemeClr val="accent2"/>
          </a:effectRef>
          <a:fontRef idx="minor">
            <a:schemeClr val="lt1"/>
          </a:fontRef>
        </p:style>
      </p:pic>
      <p:sp>
        <p:nvSpPr>
          <p:cNvPr id="4" name="Rectangle 3"/>
          <p:cNvSpPr/>
          <p:nvPr/>
        </p:nvSpPr>
        <p:spPr>
          <a:xfrm>
            <a:off x="379254" y="370111"/>
            <a:ext cx="8352928" cy="1077218"/>
          </a:xfrm>
          <a:prstGeom prst="rect">
            <a:avLst/>
          </a:prstGeom>
        </p:spPr>
        <p:txBody>
          <a:bodyPr wrap="square">
            <a:spAutoFit/>
          </a:bodyPr>
          <a:lstStyle/>
          <a:p>
            <a:pPr lvl="0" algn="just"/>
            <a:r>
              <a:rPr lang="ar-IQ" sz="3200" b="1" dirty="0"/>
              <a:t>ب. عبودية معصية:</a:t>
            </a:r>
            <a:r>
              <a:rPr lang="ar-IQ" sz="3200" dirty="0"/>
              <a:t> </a:t>
            </a:r>
            <a:endParaRPr lang="en-US" sz="3200" dirty="0"/>
          </a:p>
          <a:p>
            <a:pPr algn="just"/>
            <a:r>
              <a:rPr lang="ar-IQ" sz="3200" dirty="0"/>
              <a:t>1. كالرياء.</a:t>
            </a:r>
            <a:endParaRPr lang="en-US" sz="3200" dirty="0"/>
          </a:p>
        </p:txBody>
      </p:sp>
      <p:pic>
        <p:nvPicPr>
          <p:cNvPr id="3074" name="Picture 2" descr="C:\Users\Ayman\Desktop\Ad3yatElrasoul0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628800"/>
            <a:ext cx="4211959" cy="5229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37" y="65981"/>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83537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8748464" cy="836712"/>
          </a:xfrm>
          <a:prstGeom prst="roundRect">
            <a:avLst/>
          </a:prstGeom>
          <a:ln/>
        </p:spPr>
        <p:style>
          <a:lnRef idx="1">
            <a:schemeClr val="accent5"/>
          </a:lnRef>
          <a:fillRef idx="2">
            <a:schemeClr val="accent5"/>
          </a:fillRef>
          <a:effectRef idx="1">
            <a:schemeClr val="accent5"/>
          </a:effectRef>
          <a:fontRef idx="minor">
            <a:schemeClr val="dk1"/>
          </a:fontRef>
        </p:style>
        <p:txBody>
          <a:bodyPr rtlCol="1" anchor="ctr"/>
          <a:lstStyle/>
          <a:p>
            <a:pPr algn="just"/>
            <a:r>
              <a:rPr lang="ar-IQ" sz="3200" dirty="0" smtClean="0"/>
              <a:t>2. والعجب</a:t>
            </a:r>
            <a:endParaRPr lang="en-US" sz="3200" dirty="0"/>
          </a:p>
        </p:txBody>
      </p:sp>
      <p:pic>
        <p:nvPicPr>
          <p:cNvPr id="1026" name="Picture 2" descr="C:\Users\Ayman\Desktop\8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6712"/>
            <a:ext cx="4860032" cy="595861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yman\Desktop\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836712"/>
            <a:ext cx="4032448" cy="595861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4417"/>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36926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0" y="0"/>
            <a:ext cx="9144000" cy="857250"/>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just"/>
            <a:r>
              <a:rPr lang="ar-IQ" sz="3200" dirty="0"/>
              <a:t>3. </a:t>
            </a:r>
            <a:r>
              <a:rPr lang="ar-IQ" sz="3200" dirty="0" smtClean="0"/>
              <a:t>والكبر.</a:t>
            </a:r>
            <a:endParaRPr lang="en-US" sz="3200" dirty="0"/>
          </a:p>
        </p:txBody>
      </p:sp>
      <p:pic>
        <p:nvPicPr>
          <p:cNvPr id="2050" name="Picture 2" descr="C:\Users\Ayman\Desktop\kiib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3" y="857250"/>
            <a:ext cx="4032448" cy="600075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yman\Desktop\alakhlaq-p0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83" y="857250"/>
            <a:ext cx="4888115" cy="60007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1878"/>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1198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3933056"/>
            <a:ext cx="8579296" cy="2924944"/>
          </a:xfrm>
        </p:spPr>
        <p:txBody>
          <a:bodyPr>
            <a:noAutofit/>
          </a:bodyPr>
          <a:lstStyle/>
          <a:p>
            <a:pPr marL="0" indent="0" algn="just">
              <a:buNone/>
            </a:pPr>
            <a:r>
              <a:rPr lang="ar-IQ" sz="2800" dirty="0"/>
              <a:t>العبودية الحقة ناتجة عن حب ووجد وشوق ورسيس وُدٍّ </a:t>
            </a:r>
            <a:r>
              <a:rPr lang="ar-IQ" sz="2800" dirty="0" smtClean="0"/>
              <a:t>₋الثابت منه₋ وتفان</a:t>
            </a:r>
            <a:r>
              <a:rPr lang="ar-SA" sz="2800" dirty="0" smtClean="0"/>
              <a:t>ٍ</a:t>
            </a:r>
            <a:r>
              <a:rPr lang="ar-IQ" sz="2800" dirty="0" smtClean="0"/>
              <a:t> </a:t>
            </a:r>
            <a:r>
              <a:rPr lang="ar-IQ" sz="2800" dirty="0"/>
              <a:t>وفداء للمحب وبصدق وحقيقة، ومكانها القلب، فكأنه بها عين نضَّاخة؛ جوهر الجسم وجوارحه تدهامُّ بها؛ خضرتها وجمالها وروحها؟</a:t>
            </a:r>
            <a:endParaRPr lang="en-US" sz="2800" dirty="0"/>
          </a:p>
          <a:p>
            <a:pPr marL="0" indent="0">
              <a:buNone/>
            </a:pPr>
            <a:endParaRPr lang="ar-IQ" sz="1100" dirty="0"/>
          </a:p>
        </p:txBody>
      </p:sp>
      <p:sp>
        <p:nvSpPr>
          <p:cNvPr id="7" name="Left Arrow 6"/>
          <p:cNvSpPr/>
          <p:nvPr/>
        </p:nvSpPr>
        <p:spPr>
          <a:xfrm>
            <a:off x="0" y="6394268"/>
            <a:ext cx="1770496"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pic>
        <p:nvPicPr>
          <p:cNvPr id="1027" name="Picture 3" descr="C:\Users\Ayman\Desktop\Heart-River-North-Dakota-United-Stat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88640"/>
            <a:ext cx="8640960" cy="39604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60" y="5521913"/>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42753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que 2"/>
          <p:cNvSpPr/>
          <p:nvPr/>
        </p:nvSpPr>
        <p:spPr>
          <a:xfrm>
            <a:off x="0" y="0"/>
            <a:ext cx="8892480" cy="1174440"/>
          </a:xfrm>
          <a:prstGeom prst="plaque">
            <a:avLst/>
          </a:prstGeom>
        </p:spPr>
        <p:style>
          <a:lnRef idx="1">
            <a:schemeClr val="accent6"/>
          </a:lnRef>
          <a:fillRef idx="2">
            <a:schemeClr val="accent6"/>
          </a:fillRef>
          <a:effectRef idx="1">
            <a:schemeClr val="accent6"/>
          </a:effectRef>
          <a:fontRef idx="minor">
            <a:schemeClr val="dk1"/>
          </a:fontRef>
        </p:style>
        <p:txBody>
          <a:bodyPr rtlCol="1" anchor="ctr"/>
          <a:lstStyle/>
          <a:p>
            <a:pPr algn="just"/>
            <a:r>
              <a:rPr lang="ar-IQ" sz="3600" dirty="0"/>
              <a:t>4. </a:t>
            </a:r>
            <a:r>
              <a:rPr lang="ar-IQ" sz="3600" dirty="0" smtClean="0"/>
              <a:t>والفخر والخيلاء.</a:t>
            </a:r>
            <a:endParaRPr lang="en-US" sz="3600" dirty="0"/>
          </a:p>
        </p:txBody>
      </p:sp>
      <p:pic>
        <p:nvPicPr>
          <p:cNvPr id="1026" name="Picture 2" descr="C:\Users\Ayman\Desktop\QuranTrans3463.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174440"/>
            <a:ext cx="4860033" cy="56835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yman\Desktop\157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3" y="1174440"/>
            <a:ext cx="4032448" cy="56835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23" y="107795"/>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68128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0" y="0"/>
            <a:ext cx="8892480" cy="836712"/>
          </a:xfrm>
          <a:prstGeom prst="plaque">
            <a:avLst/>
          </a:prstGeom>
        </p:spPr>
        <p:style>
          <a:lnRef idx="1">
            <a:schemeClr val="accent1"/>
          </a:lnRef>
          <a:fillRef idx="3">
            <a:schemeClr val="accent1"/>
          </a:fillRef>
          <a:effectRef idx="2">
            <a:schemeClr val="accent1"/>
          </a:effectRef>
          <a:fontRef idx="minor">
            <a:schemeClr val="lt1"/>
          </a:fontRef>
        </p:style>
        <p:txBody>
          <a:bodyPr rtlCol="1" anchor="ctr">
            <a:normAutofit fontScale="25000" lnSpcReduction="20000"/>
          </a:bodyPr>
          <a:lstStyle/>
          <a:p>
            <a:pPr marL="0" indent="0" algn="just">
              <a:buNone/>
            </a:pPr>
            <a:endParaRPr lang="ar-IQ" sz="3600" dirty="0" smtClean="0"/>
          </a:p>
          <a:p>
            <a:pPr marL="0" indent="0" algn="just">
              <a:buNone/>
            </a:pPr>
            <a:r>
              <a:rPr lang="ar-IQ" sz="14400" dirty="0" smtClean="0"/>
              <a:t>5. والحقد</a:t>
            </a:r>
            <a:endParaRPr lang="en-US" sz="7200" dirty="0"/>
          </a:p>
          <a:p>
            <a:pPr marL="0" indent="0" algn="just">
              <a:buNone/>
            </a:pPr>
            <a:endParaRPr lang="ar-IQ" sz="3200" b="1" dirty="0"/>
          </a:p>
        </p:txBody>
      </p:sp>
      <p:pic>
        <p:nvPicPr>
          <p:cNvPr id="2050" name="Picture 2" descr="C:\Users\Ayman\Desktop\368661919466337369_Oyl302xt_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836712"/>
            <a:ext cx="4644008" cy="162877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yman\Desktop\74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2348881"/>
            <a:ext cx="4644008" cy="4509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58" y="0"/>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13194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ded Corner 6"/>
          <p:cNvSpPr/>
          <p:nvPr/>
        </p:nvSpPr>
        <p:spPr>
          <a:xfrm>
            <a:off x="0" y="0"/>
            <a:ext cx="8820472" cy="980728"/>
          </a:xfrm>
          <a:prstGeom prst="foldedCorner">
            <a:avLst/>
          </a:prstGeom>
        </p:spPr>
        <p:style>
          <a:lnRef idx="1">
            <a:schemeClr val="accent4"/>
          </a:lnRef>
          <a:fillRef idx="2">
            <a:schemeClr val="accent4"/>
          </a:fillRef>
          <a:effectRef idx="1">
            <a:schemeClr val="accent4"/>
          </a:effectRef>
          <a:fontRef idx="minor">
            <a:schemeClr val="dk1"/>
          </a:fontRef>
        </p:style>
        <p:txBody>
          <a:bodyPr rtlCol="1" anchor="ctr"/>
          <a:lstStyle/>
          <a:p>
            <a:pPr algn="just"/>
            <a:r>
              <a:rPr lang="ar-IQ" sz="3600" dirty="0"/>
              <a:t>7. والقنوط </a:t>
            </a:r>
            <a:r>
              <a:rPr lang="ar-IQ" sz="3600" dirty="0" smtClean="0"/>
              <a:t>واليأس من روح الله.</a:t>
            </a:r>
            <a:endParaRPr lang="ar-IQ" sz="3600" dirty="0"/>
          </a:p>
        </p:txBody>
      </p:sp>
      <p:pic>
        <p:nvPicPr>
          <p:cNvPr id="3074" name="Picture 2" descr="C:\Users\Ayman\Desktop\9797720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980728"/>
            <a:ext cx="4248472" cy="587727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yman\Desktop\f20a5de529598a69026a2e8a8f473e1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80728"/>
            <a:ext cx="4571999" cy="58772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9734"/>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0101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Display 3"/>
          <p:cNvSpPr/>
          <p:nvPr/>
        </p:nvSpPr>
        <p:spPr>
          <a:xfrm>
            <a:off x="3995936" y="0"/>
            <a:ext cx="4968552" cy="980728"/>
          </a:xfrm>
          <a:prstGeom prst="flowChartDisplay">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r>
              <a:rPr lang="ar-IQ" sz="3200" dirty="0"/>
              <a:t>8. والأمن من مكر الله.</a:t>
            </a:r>
            <a:endParaRPr lang="en-US" sz="3200" dirty="0"/>
          </a:p>
        </p:txBody>
      </p:sp>
      <p:pic>
        <p:nvPicPr>
          <p:cNvPr id="4098" name="Picture 2" descr="C:\Users\Ayman\Desktop\20-11-2012-6-26-222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3301653"/>
            <a:ext cx="3888432" cy="3556347"/>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yman\Desktop\tafseer00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93204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yman\Desktop\16_026.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980728"/>
            <a:ext cx="3888431" cy="2320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7696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215213122"/>
              </p:ext>
            </p:extLst>
          </p:nvPr>
        </p:nvGraphicFramePr>
        <p:xfrm>
          <a:off x="107504" y="188640"/>
          <a:ext cx="8698160" cy="15121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30" name="Picture 6" descr="C:\Users\Ayman\Desktop\Mnhyyat0246.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1920" y="1196752"/>
            <a:ext cx="5039123" cy="5661248"/>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Ayman\Desktop\1347512591_180739.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556792"/>
            <a:ext cx="409198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Ayman\Desktop\1000472_521296514592755_1248541780_n.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700" y="3475172"/>
            <a:ext cx="4079280" cy="326619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spcial to al-haythem\Spicial to haythem\الركن الخاص بالعمل\ALUKAH  الألوكة\تصميمات غلاف\الألوكة.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41140" y="237902"/>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29882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87624" y="1"/>
            <a:ext cx="7704269" cy="1278006"/>
            <a:chOff x="1641962" y="2096500"/>
            <a:chExt cx="7056197" cy="1590029"/>
          </a:xfrm>
        </p:grpSpPr>
        <p:sp>
          <p:nvSpPr>
            <p:cNvPr id="5" name="Round Same Side Corner Rectangle 4"/>
            <p:cNvSpPr/>
            <p:nvPr/>
          </p:nvSpPr>
          <p:spPr>
            <a:xfrm rot="5400000">
              <a:off x="4407721" y="-603909"/>
              <a:ext cx="1524679" cy="7056197"/>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Round Same Side Corner Rectangle 4"/>
            <p:cNvSpPr/>
            <p:nvPr/>
          </p:nvSpPr>
          <p:spPr>
            <a:xfrm>
              <a:off x="1641963" y="2096500"/>
              <a:ext cx="6981768" cy="151559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27584" tIns="20320" rIns="20320" bIns="20320" numCol="1" spcCol="1270" anchor="ctr" anchorCtr="0">
              <a:noAutofit/>
            </a:bodyPr>
            <a:lstStyle/>
            <a:p>
              <a:pPr marL="228600" lvl="1" indent="0" algn="just" defTabSz="933450" rtl="1">
                <a:lnSpc>
                  <a:spcPct val="90000"/>
                </a:lnSpc>
                <a:spcBef>
                  <a:spcPct val="0"/>
                </a:spcBef>
                <a:spcAft>
                  <a:spcPct val="15000"/>
                </a:spcAft>
                <a:buChar char="••"/>
              </a:pPr>
              <a:r>
                <a:rPr lang="ar-IQ" sz="3200" kern="1200" dirty="0" smtClean="0"/>
                <a:t> محبة تشييع الفاحشة فيهم.</a:t>
              </a:r>
              <a:endParaRPr lang="ar-IQ" sz="3200" kern="1200" dirty="0"/>
            </a:p>
          </p:txBody>
        </p:sp>
      </p:grpSp>
      <p:grpSp>
        <p:nvGrpSpPr>
          <p:cNvPr id="7" name="Group 6"/>
          <p:cNvGrpSpPr/>
          <p:nvPr/>
        </p:nvGrpSpPr>
        <p:grpSpPr>
          <a:xfrm>
            <a:off x="0" y="-7787"/>
            <a:ext cx="1187624" cy="1597816"/>
            <a:chOff x="0" y="2161849"/>
            <a:chExt cx="1641962" cy="2345660"/>
          </a:xfrm>
        </p:grpSpPr>
        <p:sp>
          <p:nvSpPr>
            <p:cNvPr id="8" name="Chevron 7"/>
            <p:cNvSpPr/>
            <p:nvPr/>
          </p:nvSpPr>
          <p:spPr>
            <a:xfrm rot="5400000">
              <a:off x="-351849" y="2513698"/>
              <a:ext cx="2345660" cy="1641962"/>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Chevron 4"/>
            <p:cNvSpPr/>
            <p:nvPr/>
          </p:nvSpPr>
          <p:spPr>
            <a:xfrm>
              <a:off x="0" y="2982830"/>
              <a:ext cx="1641962" cy="70369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210" tIns="29210" rIns="29210" bIns="29210" numCol="1" spcCol="1270" anchor="ctr" anchorCtr="0">
              <a:noAutofit/>
            </a:bodyPr>
            <a:lstStyle/>
            <a:p>
              <a:pPr lvl="0" algn="ctr" defTabSz="2044700" rtl="1">
                <a:lnSpc>
                  <a:spcPct val="90000"/>
                </a:lnSpc>
                <a:spcBef>
                  <a:spcPct val="0"/>
                </a:spcBef>
                <a:spcAft>
                  <a:spcPct val="35000"/>
                </a:spcAft>
              </a:pPr>
              <a:endParaRPr lang="ar-IQ" sz="4600" kern="1200"/>
            </a:p>
          </p:txBody>
        </p:sp>
      </p:grpSp>
      <p:pic>
        <p:nvPicPr>
          <p:cNvPr id="2052" name="Picture 4" descr="C:\Users\Ayman\Desktop\240.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7" y="2627281"/>
            <a:ext cx="4960835" cy="4209197"/>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yman\Desktop\576205_304210459677267_45712975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2231" y="2627281"/>
            <a:ext cx="3851919" cy="423071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Ayman\Desktop\24_1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5" y="1379506"/>
            <a:ext cx="7616989" cy="12477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D:\spcial to al-haythem\Spicial to haythem\الركن الخاص بالعمل\ALUKAH  الألوكة\تصميمات غلاف\الألوكة.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1640" y="185841"/>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55702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47665" y="144016"/>
            <a:ext cx="7350636" cy="1988839"/>
            <a:chOff x="2158179" y="3195403"/>
            <a:chExt cx="6539980" cy="2254241"/>
          </a:xfrm>
        </p:grpSpPr>
        <p:sp>
          <p:nvSpPr>
            <p:cNvPr id="5" name="Round Same Side Corner Rectangle 4"/>
            <p:cNvSpPr/>
            <p:nvPr/>
          </p:nvSpPr>
          <p:spPr>
            <a:xfrm rot="5400000">
              <a:off x="4435781" y="1187266"/>
              <a:ext cx="2254241" cy="6270515"/>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Round Same Side Corner Rectangle 4"/>
            <p:cNvSpPr/>
            <p:nvPr/>
          </p:nvSpPr>
          <p:spPr>
            <a:xfrm>
              <a:off x="2158179" y="3305446"/>
              <a:ext cx="6429938" cy="203415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27584" tIns="20320" rIns="20320" bIns="20320" numCol="1" spcCol="1270" anchor="ctr" anchorCtr="0">
              <a:noAutofit/>
            </a:bodyPr>
            <a:lstStyle/>
            <a:p>
              <a:pPr marL="0" lvl="1">
                <a:spcBef>
                  <a:spcPct val="0"/>
                </a:spcBef>
                <a:buFontTx/>
                <a:buChar char="••"/>
                <a:defRPr/>
              </a:pPr>
              <a:r>
                <a:rPr lang="ar-IQ" sz="3200" dirty="0"/>
                <a:t> والحسد </a:t>
              </a:r>
              <a:r>
                <a:rPr lang="ar-IQ" sz="3200" dirty="0" smtClean="0"/>
                <a:t>بهم</a:t>
              </a:r>
              <a:r>
                <a:rPr lang="ar-IQ" sz="3200" dirty="0"/>
                <a:t>،</a:t>
              </a:r>
              <a:r>
                <a:rPr lang="ar-IQ" sz="3200" dirty="0" smtClean="0"/>
                <a:t> </a:t>
              </a:r>
              <a:r>
                <a:rPr lang="ar-IQ" sz="3200" kern="1200" dirty="0" smtClean="0"/>
                <a:t>وتمنى زوال النعم عنهم.</a:t>
              </a:r>
              <a:endParaRPr lang="ar-IQ" sz="3200" kern="1200" dirty="0"/>
            </a:p>
            <a:p>
              <a:pPr marL="0" marR="0" lvl="1" indent="0" algn="just" defTabSz="914400" rtl="1" eaLnBrk="1" fontAlgn="auto" latinLnBrk="0" hangingPunct="1">
                <a:lnSpc>
                  <a:spcPct val="100000"/>
                </a:lnSpc>
                <a:spcBef>
                  <a:spcPct val="0"/>
                </a:spcBef>
                <a:spcAft>
                  <a:spcPts val="0"/>
                </a:spcAft>
                <a:buClrTx/>
                <a:buSzTx/>
                <a:buFontTx/>
                <a:buChar char="••"/>
                <a:tabLst/>
                <a:defRPr/>
              </a:pPr>
              <a:r>
                <a:rPr lang="ar-IQ" sz="3200" kern="1200" dirty="0" smtClean="0"/>
                <a:t> وهذه من أكبر العبوديات القلبية المحرمة وهي صنو عبودية كفر القلبية وفرع لها ويمتد جذورها منها.</a:t>
              </a:r>
            </a:p>
            <a:p>
              <a:pPr marL="171450" lvl="1" indent="0" algn="r" defTabSz="800100" rtl="1">
                <a:lnSpc>
                  <a:spcPct val="90000"/>
                </a:lnSpc>
                <a:spcBef>
                  <a:spcPct val="0"/>
                </a:spcBef>
                <a:spcAft>
                  <a:spcPct val="15000"/>
                </a:spcAft>
                <a:buChar char="••"/>
              </a:pPr>
              <a:endParaRPr lang="ar-IQ" sz="2000" kern="1200" dirty="0"/>
            </a:p>
          </p:txBody>
        </p:sp>
      </p:grpSp>
      <p:grpSp>
        <p:nvGrpSpPr>
          <p:cNvPr id="7" name="Group 6"/>
          <p:cNvGrpSpPr/>
          <p:nvPr/>
        </p:nvGrpSpPr>
        <p:grpSpPr>
          <a:xfrm>
            <a:off x="-16206" y="1"/>
            <a:ext cx="1563870" cy="2035767"/>
            <a:chOff x="0" y="3195267"/>
            <a:chExt cx="2430018" cy="3471453"/>
          </a:xfrm>
        </p:grpSpPr>
        <p:sp>
          <p:nvSpPr>
            <p:cNvPr id="8" name="Chevron 7"/>
            <p:cNvSpPr/>
            <p:nvPr/>
          </p:nvSpPr>
          <p:spPr>
            <a:xfrm rot="5400000">
              <a:off x="-520718" y="3715985"/>
              <a:ext cx="3471453" cy="2430017"/>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Chevron 4"/>
            <p:cNvSpPr/>
            <p:nvPr/>
          </p:nvSpPr>
          <p:spPr>
            <a:xfrm>
              <a:off x="1" y="4410276"/>
              <a:ext cx="2430017" cy="10414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275" tIns="41275" rIns="41275" bIns="41275" numCol="1" spcCol="1270" anchor="ctr" anchorCtr="0">
              <a:noAutofit/>
            </a:bodyPr>
            <a:lstStyle/>
            <a:p>
              <a:pPr lvl="0" algn="ctr" defTabSz="2889250" rtl="1">
                <a:lnSpc>
                  <a:spcPct val="90000"/>
                </a:lnSpc>
                <a:spcBef>
                  <a:spcPct val="0"/>
                </a:spcBef>
                <a:spcAft>
                  <a:spcPct val="35000"/>
                </a:spcAft>
              </a:pPr>
              <a:endParaRPr lang="ar-IQ" sz="6500" kern="1200"/>
            </a:p>
          </p:txBody>
        </p:sp>
      </p:grpSp>
      <p:pic>
        <p:nvPicPr>
          <p:cNvPr id="3074" name="Picture 2" descr="C:\Users\Ayman\Desktop\13854403514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72816"/>
            <a:ext cx="4251218" cy="24384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yman\Desktop\138902798844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6" y="3789040"/>
            <a:ext cx="4267424" cy="307684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yman\Desktop\nwawi-3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1218" y="1772816"/>
            <a:ext cx="4647084" cy="508518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D:\spcial to al-haythem\Spicial to haythem\الركن الخاص بالعمل\ALUKAH  الألوكة\تصميمات غلاف\الألوكة.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52219" y="5899150"/>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7019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tical Scroll 3"/>
          <p:cNvSpPr/>
          <p:nvPr/>
        </p:nvSpPr>
        <p:spPr>
          <a:xfrm>
            <a:off x="-468560" y="0"/>
            <a:ext cx="9721080" cy="2420888"/>
          </a:xfrm>
          <a:prstGeom prst="verticalScroll">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just"/>
            <a:r>
              <a:rPr lang="ar-IQ" sz="3200" dirty="0"/>
              <a:t>وعبودية معاصي القلب هي الشهوة لفعل المنهي منه، ودرجة الشهوة تتفاوت في الكبر والصغر من الذنب والكفر بحسب درجات المشتهي، فشهوة الكفر والشك والشرك والنفاق غير شهوة البدعة والفسق والفجور، فالأول كفر والثاني فسق ومعصية؟ وكذلك شهوة الزنا غير شهوة القبلة واللمس، وشهوة القتل غير شهوة </a:t>
            </a:r>
            <a:r>
              <a:rPr lang="ar-IQ" sz="3200" dirty="0" smtClean="0"/>
              <a:t>الضرب</a:t>
            </a:r>
            <a:r>
              <a:rPr lang="ar-IQ" sz="3200" dirty="0"/>
              <a:t>.</a:t>
            </a:r>
            <a:endParaRPr lang="en-US" sz="3200" dirty="0"/>
          </a:p>
        </p:txBody>
      </p:sp>
      <p:sp>
        <p:nvSpPr>
          <p:cNvPr id="5" name="Curved Left Arrow 4"/>
          <p:cNvSpPr/>
          <p:nvPr/>
        </p:nvSpPr>
        <p:spPr>
          <a:xfrm>
            <a:off x="0" y="6453335"/>
            <a:ext cx="2891760" cy="510021"/>
          </a:xfrm>
          <a:prstGeom prst="curvedLef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ar-IQ">
              <a:solidFill>
                <a:schemeClr val="tx1"/>
              </a:solidFill>
            </a:endParaRPr>
          </a:p>
        </p:txBody>
      </p:sp>
      <p:pic>
        <p:nvPicPr>
          <p:cNvPr id="4098" name="Picture 2" descr="C:\Users\Ayman\Desktop\ebad-151057f03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2420888"/>
            <a:ext cx="3151634" cy="443711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yman\Desktop\11111111111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64904"/>
            <a:ext cx="2891760" cy="414344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yman\Desktop\823924.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891760" y="2564904"/>
            <a:ext cx="2832368" cy="41434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spcial to al-haythem\Spicial to haythem\الركن الخاص بالعمل\ALUKAH  الألوكة\تصميمات غلاف\الألوكة.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3362" y="5763559"/>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7288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ar-IQ" dirty="0"/>
          </a:p>
        </p:txBody>
      </p:sp>
      <p:sp>
        <p:nvSpPr>
          <p:cNvPr id="2" name="Title 1"/>
          <p:cNvSpPr>
            <a:spLocks noGrp="1"/>
          </p:cNvSpPr>
          <p:nvPr>
            <p:ph type="title"/>
          </p:nvPr>
        </p:nvSpPr>
        <p:spPr/>
        <p:txBody>
          <a:bodyPr/>
          <a:lstStyle/>
          <a:p>
            <a:endParaRPr lang="ar-IQ"/>
          </a:p>
        </p:txBody>
      </p:sp>
      <p:sp>
        <p:nvSpPr>
          <p:cNvPr id="4" name="Horizontal Scroll 3"/>
          <p:cNvSpPr/>
          <p:nvPr/>
        </p:nvSpPr>
        <p:spPr>
          <a:xfrm>
            <a:off x="0" y="-1107504"/>
            <a:ext cx="9144000" cy="9073008"/>
          </a:xfrm>
          <a:prstGeom prst="horizontalScroll">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just"/>
            <a:r>
              <a:rPr lang="ar-IQ" sz="3200" dirty="0" smtClean="0"/>
              <a:t>	ولقد </a:t>
            </a:r>
            <a:r>
              <a:rPr lang="ar-IQ" sz="3200" dirty="0"/>
              <a:t>استرحم الله أمة محمد بعدم مآخذتهم في استحداث أنفسهم شهوة القلب المتعلقة ببعض المعاصي ما لم يُعمل بها، كشهوة الزنا والسرقة والقبلة واللمس، قال الله صلى الله عليه وسلم: "إن الله تجاوز لأمتي عما وسوست أو حدثت به أنفسها ما لم تعمل به أو تكلم" </a:t>
            </a:r>
            <a:r>
              <a:rPr lang="ar-IQ" sz="2400" dirty="0"/>
              <a:t>رواه البخاري ومسلم. </a:t>
            </a:r>
            <a:r>
              <a:rPr lang="ar-IQ" sz="3200" dirty="0"/>
              <a:t>قال النووي رحمه الله في كتابه </a:t>
            </a:r>
            <a:r>
              <a:rPr lang="ar-IQ" sz="2400" dirty="0" smtClean="0"/>
              <a:t>الأذكار:</a:t>
            </a:r>
            <a:r>
              <a:rPr lang="ar-IQ" sz="3200" dirty="0" smtClean="0"/>
              <a:t> </a:t>
            </a:r>
            <a:r>
              <a:rPr lang="ar-IQ" sz="3200" dirty="0"/>
              <a:t>"الخواطر وحديث النفس إذا لم يستقر ويستمر عليه صاحبه فمعفو عنه باتفاق العلماء؛ لأنه لا اختيار له في وقوعه ولا طريق له إلى الانفكاك عنه"انتهى كلامه. وهذا بخلاف شهوة الكفر والشك والنفاق، وكذلك من المعاصي شهوة كره المسلمين وتمني زوال النعم عنهم ومحبة تشييع الفاحشة فيهم ومسهم الأذية من عدوهم؟.</a:t>
            </a:r>
            <a:endParaRPr lang="en-US" sz="3200" dirty="0"/>
          </a:p>
        </p:txBody>
      </p:sp>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74" y="5899150"/>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9411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3"/>
          <p:cNvSpPr/>
          <p:nvPr/>
        </p:nvSpPr>
        <p:spPr>
          <a:xfrm>
            <a:off x="-396552" y="-243408"/>
            <a:ext cx="9721080" cy="7101408"/>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r>
              <a:rPr lang="ar-IQ" sz="3200" b="1" dirty="0"/>
              <a:t>ثالثًا:</a:t>
            </a:r>
            <a:r>
              <a:rPr lang="ar-IQ" sz="3200" dirty="0"/>
              <a:t> عبودية القلب المستحبة: كالرضا على قضاء الله وقدره فيما يتعلق بالمصائب والمحن، وهذه المرتبة تختلف عن مرتبة الرضا بقضاء الله وقدره، فهذه يليها في المرتبة عبودية محرمة، وهي السخط والكره بقضاء الله وقدره -ولا توسط بينهما في الرتبة مثلما يكون للرضا على قضاء الله وقدره- ومن كانت عنده هذه أدخلته في باب النفاق والكفر بأسس الإيمان وتكون من </a:t>
            </a:r>
            <a:r>
              <a:rPr lang="ar-IQ" sz="3200" dirty="0" smtClean="0"/>
              <a:t>نواقضها..</a:t>
            </a:r>
            <a:endParaRPr lang="en-US" sz="24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 y="71812"/>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7727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16632"/>
            <a:ext cx="9144000" cy="6857999"/>
          </a:xfrm>
        </p:spPr>
        <p:txBody>
          <a:bodyPr/>
          <a:lstStyle/>
          <a:p>
            <a:pPr marL="0" indent="0" algn="just">
              <a:buNone/>
            </a:pPr>
            <a:endParaRPr lang="ar-IQ" b="1" dirty="0" smtClean="0">
              <a:cs typeface="+mj-cs"/>
            </a:endParaRPr>
          </a:p>
          <a:p>
            <a:pPr marL="0" indent="0" algn="just">
              <a:buNone/>
            </a:pPr>
            <a:endParaRPr lang="ar-IQ" b="1" dirty="0" smtClean="0"/>
          </a:p>
          <a:p>
            <a:pPr marL="0" indent="0" algn="just">
              <a:buNone/>
            </a:pPr>
            <a:endParaRPr lang="ar-IQ" b="1" dirty="0">
              <a:cs typeface="+mj-cs"/>
            </a:endParaRPr>
          </a:p>
        </p:txBody>
      </p:sp>
      <p:sp>
        <p:nvSpPr>
          <p:cNvPr id="2" name="5-Point Star 1"/>
          <p:cNvSpPr/>
          <p:nvPr/>
        </p:nvSpPr>
        <p:spPr>
          <a:xfrm>
            <a:off x="4846" y="6220924"/>
            <a:ext cx="4499992" cy="637075"/>
          </a:xfrm>
          <a:prstGeom prst="star5">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IQ"/>
          </a:p>
        </p:txBody>
      </p:sp>
      <p:sp>
        <p:nvSpPr>
          <p:cNvPr id="5" name="Rectangle 4"/>
          <p:cNvSpPr/>
          <p:nvPr/>
        </p:nvSpPr>
        <p:spPr>
          <a:xfrm>
            <a:off x="0" y="-1"/>
            <a:ext cx="8892480" cy="6220925"/>
          </a:xfrm>
          <a:prstGeom prst="rect">
            <a:avLst/>
          </a:prstGeom>
        </p:spPr>
        <p:style>
          <a:lnRef idx="1">
            <a:schemeClr val="accent6"/>
          </a:lnRef>
          <a:fillRef idx="3">
            <a:schemeClr val="accent6"/>
          </a:fillRef>
          <a:effectRef idx="2">
            <a:schemeClr val="accent6"/>
          </a:effectRef>
          <a:fontRef idx="minor">
            <a:schemeClr val="lt1"/>
          </a:fontRef>
        </p:style>
        <p:txBody>
          <a:bodyPr rtlCol="1" anchor="ctr"/>
          <a:lstStyle/>
          <a:p>
            <a:pPr algn="just"/>
            <a:r>
              <a:rPr lang="ar-IQ" sz="3200" dirty="0"/>
              <a:t>والعبودية منقسمة على القلب والجوارح، وهي مرتبة وفق الأحكام الشرعية التكليفية </a:t>
            </a:r>
            <a:r>
              <a:rPr lang="ar-IQ" sz="3200" dirty="0" smtClean="0"/>
              <a:t>الآتية: </a:t>
            </a:r>
            <a:endParaRPr lang="en-US" sz="3200" dirty="0"/>
          </a:p>
          <a:p>
            <a:pPr lvl="0" algn="just"/>
            <a:r>
              <a:rPr lang="ar-IQ" sz="3200" dirty="0" smtClean="0"/>
              <a:t>الفرض وهو: </a:t>
            </a:r>
            <a:r>
              <a:rPr lang="ar-IQ" sz="3200" dirty="0"/>
              <a:t>أ. ما يثاب على فعله ويعاقب على تركه إن كان مما أمره الله ورسوله بالامتثال به من الواجبات ب. </a:t>
            </a:r>
            <a:r>
              <a:rPr lang="ar-IQ" sz="3200" dirty="0" smtClean="0"/>
              <a:t>ما </a:t>
            </a:r>
            <a:r>
              <a:rPr lang="ar-IQ" sz="3200" dirty="0"/>
              <a:t>يثاب على تركه ويعاقب على فعله إن كان مما نهاه الله ورسوله من المحرمات.</a:t>
            </a:r>
            <a:endParaRPr lang="en-US" sz="3200" dirty="0"/>
          </a:p>
          <a:p>
            <a:pPr lvl="0" algn="just"/>
            <a:r>
              <a:rPr lang="ar-IQ" sz="3200" dirty="0"/>
              <a:t>المستحب: وهو ما يثاب على فعله ولا يعاقب على تركه.</a:t>
            </a:r>
            <a:endParaRPr lang="en-US" sz="3200" dirty="0"/>
          </a:p>
          <a:p>
            <a:pPr lvl="0" algn="just"/>
            <a:r>
              <a:rPr lang="ar-IQ" sz="3200" dirty="0"/>
              <a:t>المكروه: ما يثاب على تركه ولا يعاقب على فعله. </a:t>
            </a:r>
            <a:endParaRPr lang="en-US" sz="3200" dirty="0"/>
          </a:p>
          <a:p>
            <a:pPr lvl="0" algn="just"/>
            <a:r>
              <a:rPr lang="ar-IQ" sz="3200" dirty="0"/>
              <a:t>المباح: ما لا يثاب ولا يعاقب لا على فعله ولا على تركه؛ إلا إذا تعلق بواجب أو حرام. </a:t>
            </a:r>
            <a:endParaRPr lang="en-US" sz="3200" dirty="0"/>
          </a:p>
          <a:p>
            <a:pPr algn="just"/>
            <a:r>
              <a:rPr lang="ar-IQ" sz="3200" dirty="0" smtClean="0"/>
              <a:t>وهذه الأحكام التكليفية هي </a:t>
            </a:r>
            <a:r>
              <a:rPr lang="ar-IQ" sz="3200" dirty="0"/>
              <a:t>المعروفة بالأحكام الشرعية التكليفية الخمسة؛ بجعل الواجب قسم والحرام قسم مستقل عنه، وأرى أنهما يدخلان ضمن الفرض المأمور به اللازم، أو المنهي عنه الممنوع. </a:t>
            </a:r>
          </a:p>
        </p:txBody>
      </p:sp>
      <p:pic>
        <p:nvPicPr>
          <p:cNvPr id="6"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6336" y="6060036"/>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84012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Elbow Connector 5"/>
          <p:cNvCxnSpPr/>
          <p:nvPr/>
        </p:nvCxnSpPr>
        <p:spPr>
          <a:xfrm>
            <a:off x="7164288" y="836712"/>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0" y="0"/>
            <a:ext cx="8892480" cy="685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endParaRPr lang="ar-IQ" sz="3200" dirty="0"/>
          </a:p>
          <a:p>
            <a:pPr algn="just"/>
            <a:endParaRPr lang="ar-IQ" sz="3200" dirty="0" smtClean="0"/>
          </a:p>
          <a:p>
            <a:pPr algn="just"/>
            <a:endParaRPr lang="ar-IQ" sz="3200" dirty="0" smtClean="0"/>
          </a:p>
          <a:p>
            <a:pPr algn="just"/>
            <a:endParaRPr lang="ar-IQ" sz="3200" dirty="0"/>
          </a:p>
          <a:p>
            <a:pPr algn="just"/>
            <a:endParaRPr lang="ar-IQ" sz="3200" dirty="0"/>
          </a:p>
          <a:p>
            <a:pPr algn="just"/>
            <a:endParaRPr lang="ar-IQ" sz="3200" dirty="0" smtClean="0"/>
          </a:p>
          <a:p>
            <a:pPr algn="just"/>
            <a:endParaRPr lang="ar-IQ" sz="3200" dirty="0" smtClean="0"/>
          </a:p>
          <a:p>
            <a:pPr algn="just"/>
            <a:r>
              <a:rPr lang="ar-IQ" sz="3200" dirty="0" smtClean="0"/>
              <a:t>وقال صلى </a:t>
            </a:r>
            <a:r>
              <a:rPr lang="ar-IQ" sz="3200" dirty="0"/>
              <a:t>الله عليه </a:t>
            </a:r>
            <a:r>
              <a:rPr lang="ar-IQ" sz="3200" dirty="0" smtClean="0"/>
              <a:t>وسلم: </a:t>
            </a:r>
            <a:r>
              <a:rPr lang="ar-IQ" sz="3200" dirty="0"/>
              <a:t>"من لم يصبر على بلائي ويرضى بقضائي فليتخذ ربا سواي" </a:t>
            </a:r>
            <a:r>
              <a:rPr lang="ar-IQ" sz="2400" dirty="0"/>
              <a:t>ضعفه الألباني</a:t>
            </a:r>
            <a:r>
              <a:rPr lang="ar-IQ" sz="3200" dirty="0"/>
              <a:t>. ولأن الرضا هنا تعلقه بتعلق الإيمان وليس بتعلق الحب والاطمئنان؛ أما الرضا على قضاء الله وقدره، فيليها مرتبة الصبر عليها؛ ثم يؤخرها مرتبة السخط على قضاء الله وقدره ولكن عن معصية وكره لما أصابه وليس لما قدر وقضي له؟. </a:t>
            </a:r>
            <a:endParaRPr lang="en-US" sz="3200" dirty="0"/>
          </a:p>
        </p:txBody>
      </p:sp>
      <p:pic>
        <p:nvPicPr>
          <p:cNvPr id="3074" name="Picture 2" descr="C:\Users\Ayman\Desktop\facebook-c00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892480" cy="34290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6093296"/>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7046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Elbow Connector 5"/>
          <p:cNvCxnSpPr/>
          <p:nvPr/>
        </p:nvCxnSpPr>
        <p:spPr>
          <a:xfrm>
            <a:off x="7164288" y="835725"/>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0" y="0"/>
            <a:ext cx="8892480" cy="3429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just"/>
            <a:r>
              <a:rPr lang="ar-IQ" sz="3200" dirty="0" smtClean="0"/>
              <a:t>	ومرتبة </a:t>
            </a:r>
            <a:r>
              <a:rPr lang="ar-IQ" sz="3200" dirty="0"/>
              <a:t>الرضا على قضاء الله وقدره منزلة عالية من عبادات القلب؛ لا ينالها إلا من علا كعبه معرفة بالله وآلائه وأسمائه وصفاته وتحققت في قلبه حقائقها ومقاصدها، فمن رضي على ما قدره الله فهو لا محالة محب لها، وهذه منزلة خواص العارفين العابدين العالمين بالله، وإلا فمن يحب أن يصيبه مكروه ويرضى به قرير </a:t>
            </a:r>
            <a:r>
              <a:rPr lang="ar-IQ" sz="3200" dirty="0" smtClean="0"/>
              <a:t>العين..</a:t>
            </a:r>
            <a:endParaRPr lang="ar-IQ" sz="3200" dirty="0"/>
          </a:p>
        </p:txBody>
      </p:sp>
      <p:pic>
        <p:nvPicPr>
          <p:cNvPr id="4098" name="Picture 2" descr="C:\Users\Ayman\Desktop\rqaeq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29000"/>
            <a:ext cx="8892479" cy="3429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3891" y="6021288"/>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6896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Elbow Connector 5"/>
          <p:cNvCxnSpPr/>
          <p:nvPr/>
        </p:nvCxnSpPr>
        <p:spPr>
          <a:xfrm>
            <a:off x="7164288" y="836712"/>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0" y="0"/>
            <a:ext cx="8892480" cy="35730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just"/>
            <a:r>
              <a:rPr lang="ar-IQ" sz="3200" dirty="0"/>
              <a:t>-كما كان عليه عمر بن عبد العزيز –رضي الله عنه- وكان يقول: "أصبحت وما لي سرور إلا في مواضع القدر</a:t>
            </a:r>
            <a:r>
              <a:rPr lang="ar-SA" sz="3200" dirty="0"/>
              <a:t>؛ </a:t>
            </a:r>
            <a:r>
              <a:rPr lang="ar-IQ" sz="3200" dirty="0"/>
              <a:t>إن تكن السراء فعندي الشكر، وإن تكن الضراء فعندي الصبر" -، فهذه من مستحبات عبودية القلب، فمن لم يستطع أتبعه عبادة القلب المفروضة وهي الصبر عليها، فمن فقدها مسه عصيان الله بسخطه عليها وليس كرهه لها اعتقادًا ودينًا، والله أعلم. </a:t>
            </a:r>
          </a:p>
        </p:txBody>
      </p:sp>
      <p:pic>
        <p:nvPicPr>
          <p:cNvPr id="6146" name="Picture 2" descr="C:\Users\Ayman\Desktop\13612862352850.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235324"/>
            <a:ext cx="8640959" cy="36226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23" y="5445224"/>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84895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Elbow Connector 5"/>
          <p:cNvCxnSpPr/>
          <p:nvPr/>
        </p:nvCxnSpPr>
        <p:spPr>
          <a:xfrm>
            <a:off x="7164288" y="836712"/>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0" y="0"/>
            <a:ext cx="8892480" cy="472514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just"/>
            <a:r>
              <a:rPr lang="ar-IQ" sz="3200" dirty="0"/>
              <a:t>ولذلك لا تكاد تجد في القرآن أمرًا بالرضا على قضاء الله وقدره؛ إلا بالثناء على أهله، بخلاف الصبر والتوكل والإنابة والتوبة والخوف والرجاء والمحبة وغيرها من عبوديات القلب المفروضة. </a:t>
            </a:r>
            <a:endParaRPr lang="ar-IQ" sz="3200" dirty="0" smtClean="0"/>
          </a:p>
          <a:p>
            <a:pPr algn="just"/>
            <a:r>
              <a:rPr lang="ar-IQ" sz="3200" dirty="0"/>
              <a:t>	</a:t>
            </a:r>
            <a:r>
              <a:rPr lang="ar-IQ" sz="3200" dirty="0" smtClean="0"/>
              <a:t>وابن </a:t>
            </a:r>
            <a:r>
              <a:rPr lang="ar-IQ" sz="3200" dirty="0"/>
              <a:t>القيم </a:t>
            </a:r>
            <a:r>
              <a:rPr lang="ar-IQ" sz="2400" dirty="0" smtClean="0"/>
              <a:t>-رحمه الله- </a:t>
            </a:r>
            <a:r>
              <a:rPr lang="ar-IQ" sz="3200" dirty="0" smtClean="0"/>
              <a:t>لم </a:t>
            </a:r>
            <a:r>
              <a:rPr lang="ar-IQ" sz="3200" dirty="0"/>
              <a:t>يفرق بين المجرور بالباء والمجرور بعلى؛ بل جعلهما بمعنى واحد، وأرى أن الخلاف قائم وما جر بالباء غير ما جر بعلى، وفق المعنى الذي </a:t>
            </a:r>
            <a:r>
              <a:rPr lang="ar-IQ" sz="3200" dirty="0" smtClean="0"/>
              <a:t>ذكرناه، </a:t>
            </a:r>
            <a:r>
              <a:rPr lang="ar-IQ" sz="2400" dirty="0"/>
              <a:t>ينظر: تفسير القيم لابن القيم </a:t>
            </a:r>
            <a:r>
              <a:rPr lang="ar-IQ" dirty="0" smtClean="0"/>
              <a:t>ص115-116</a:t>
            </a:r>
            <a:r>
              <a:rPr lang="ar-IQ" sz="2400" dirty="0" smtClean="0"/>
              <a:t>.</a:t>
            </a:r>
            <a:endParaRPr lang="en-US" sz="2400" dirty="0"/>
          </a:p>
          <a:p>
            <a:pPr algn="just"/>
            <a:endParaRPr lang="ar-IQ" sz="3200" dirty="0"/>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6021288"/>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7038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Elbow Connector 5"/>
          <p:cNvCxnSpPr/>
          <p:nvPr/>
        </p:nvCxnSpPr>
        <p:spPr>
          <a:xfrm>
            <a:off x="7164288" y="836712"/>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0" y="0"/>
            <a:ext cx="8892480" cy="5229200"/>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just"/>
            <a:r>
              <a:rPr lang="ar-IQ" sz="3200" dirty="0" smtClean="0"/>
              <a:t>	ومن </a:t>
            </a:r>
            <a:r>
              <a:rPr lang="ar-IQ" sz="3200" dirty="0"/>
              <a:t>عبودية القلب المستحبة كل ما تعلقت بالمسنون من الشرع أو المكروه منه، فما سنه الشرع أو كرهه؛ فالإخلاص والحب لله فيه والصبر له عليه والتوبة منه؛ لا يبلغ درجة الواجب منه والمتحقق الفرضية فيه كما مر سابقًا، بل يدخل ضمن المستحب منه، لأن المستحب ما يثاب على فعله ولا يعاقب على تركه، والمكروه بعكسه، فما ترك ورفض من مسنون الشرع بسب عدم الإخلاص فيه أو الصبر عليه أو الحب فيه غير معاقب عليه لأن الأصل الذي قرن هذه العبوديات به غير معاقب تاركه له فيما يتعلق بالمسنون، أو فاعله له فيما يتعلق بالمكروه.</a:t>
            </a:r>
            <a:endParaRPr lang="en-US" sz="3200" dirty="0"/>
          </a:p>
        </p:txBody>
      </p:sp>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33" y="5984817"/>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21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Single Corner Rectangle 3"/>
          <p:cNvSpPr/>
          <p:nvPr/>
        </p:nvSpPr>
        <p:spPr>
          <a:xfrm>
            <a:off x="3779912" y="0"/>
            <a:ext cx="5112568" cy="6858000"/>
          </a:xfrm>
          <a:prstGeom prst="snip1Rect">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just"/>
            <a:r>
              <a:rPr lang="ar-IQ" sz="3200" dirty="0" smtClean="0"/>
              <a:t>	وهذه </a:t>
            </a:r>
            <a:r>
              <a:rPr lang="ar-IQ" sz="3200" dirty="0"/>
              <a:t>العبوديات القلبية؛ توحيد الله تعالى فيها؛ قد بينت في سورة الفاتحة في قوله تعالى: (إياك نعبد وإياك نستعين) فعجبًا لمن يقرأ في اليوم والليلة سبع عشرة مرة في صلواته (إياك نعبد وإياك نستعين) -فيخص الله بالعبادة وطلب العون والاستعانة، ويوحده فيها بتقديم الضمير العائد إلى الله (إياك) والقائم مقام المفعول به؛ على الفعل الذي هو (نعبد ونستعين)، وعلى الفاعل، الضمير المستتر فيه والمقدر بـ(نحن</a:t>
            </a:r>
            <a:r>
              <a:rPr lang="ar-IQ" sz="3200" dirty="0" smtClean="0"/>
              <a:t>)..</a:t>
            </a:r>
            <a:endParaRPr lang="ar-IQ" sz="3200" dirty="0"/>
          </a:p>
        </p:txBody>
      </p:sp>
      <p:pic>
        <p:nvPicPr>
          <p:cNvPr id="4098" name="Picture 2" descr="C:\Users\Ayman\Desktop\tumblr_llsrexM7Ai1qk0uyso1_4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779912" cy="357301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yman\Desktop\mn-8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060848"/>
            <a:ext cx="3779913" cy="47971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0" y="21878"/>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8892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Card 3"/>
          <p:cNvSpPr/>
          <p:nvPr/>
        </p:nvSpPr>
        <p:spPr>
          <a:xfrm>
            <a:off x="0" y="0"/>
            <a:ext cx="8748464" cy="2924944"/>
          </a:xfrm>
          <a:prstGeom prst="flowChartPunchedCard">
            <a:avLst/>
          </a:prstGeom>
        </p:spPr>
        <p:style>
          <a:lnRef idx="0">
            <a:schemeClr val="accent6"/>
          </a:lnRef>
          <a:fillRef idx="3">
            <a:schemeClr val="accent6"/>
          </a:fillRef>
          <a:effectRef idx="3">
            <a:schemeClr val="accent6"/>
          </a:effectRef>
          <a:fontRef idx="minor">
            <a:schemeClr val="lt1"/>
          </a:fontRef>
        </p:style>
        <p:txBody>
          <a:bodyPr rtlCol="1" anchor="ctr"/>
          <a:lstStyle/>
          <a:p>
            <a:pPr algn="just"/>
            <a:r>
              <a:rPr lang="ar-IQ" sz="3200" dirty="0" smtClean="0"/>
              <a:t>	وذلك </a:t>
            </a:r>
            <a:r>
              <a:rPr lang="ar-IQ" sz="3200" dirty="0"/>
              <a:t>لأجل الحصر ونفي ما يشاركه فيهما؛ ومن أعظم العبادة بل من أس العبادات عبادة القلب لله وتوحيد الله به، ومنها توحيده تعالى في عبادة الحب لله والبغض في الله، فمن أعظم وأوثق عرى الإسلام والعبودية فيه الحب في الله والبغض له-، ثم يحب أعداء الله ويبغض </a:t>
            </a:r>
            <a:r>
              <a:rPr lang="ar-IQ" sz="3200" dirty="0" smtClean="0"/>
              <a:t>أهله..</a:t>
            </a:r>
            <a:endParaRPr lang="ar-IQ" sz="3200" dirty="0"/>
          </a:p>
        </p:txBody>
      </p:sp>
      <p:pic>
        <p:nvPicPr>
          <p:cNvPr id="3074" name="Picture 2" descr="C:\Users\Ayman\Desktop\الحبُّ-في-اللهِ.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2924944"/>
            <a:ext cx="4320480" cy="393305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yman\Desktop\9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24944"/>
            <a:ext cx="4427984" cy="39330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6784" y="5899150"/>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2918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07504" y="0"/>
            <a:ext cx="8712968" cy="4005064"/>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just"/>
            <a:r>
              <a:rPr lang="ar-IQ" sz="3200" dirty="0" smtClean="0"/>
              <a:t>	فمن </a:t>
            </a:r>
            <a:r>
              <a:rPr lang="ar-IQ" sz="3200" dirty="0"/>
              <a:t>أحب أن يصل الأذية بالمؤمنين وينشر فيهم الفتن ويشيع بينهم الفحش والمنكر، فقد ناقض نفسه وقرائته، وجهل المقصد العظيم في حصر العبودية لله وحده في (إياك نعبد وإياك نستعين) والذي هو تقديم حب الله وأوليائه ودعاته وأهله على فعله ونفسه، كما قدم في قرائته؛ المستحق للحب والعبادة وهو الله في ضمير (إياك) على فعله ونفسه في ضمير (نعبد ونستعين)، وصدق المصطفى إذ قال: </a:t>
            </a:r>
            <a:r>
              <a:rPr lang="ar-IQ" sz="3200" dirty="0" smtClean="0"/>
              <a:t> </a:t>
            </a:r>
            <a:endParaRPr lang="ar-IQ" sz="2400" dirty="0"/>
          </a:p>
        </p:txBody>
      </p:sp>
      <p:pic>
        <p:nvPicPr>
          <p:cNvPr id="2051" name="Picture 3" descr="C:\Users\Ayman\Desktop\girls-top.net_1354340251_616.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857625"/>
            <a:ext cx="8712968" cy="3000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69034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unched Tape 3"/>
          <p:cNvSpPr/>
          <p:nvPr/>
        </p:nvSpPr>
        <p:spPr>
          <a:xfrm>
            <a:off x="4860032" y="0"/>
            <a:ext cx="3960440" cy="685800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r>
              <a:rPr lang="ar-IQ" sz="3600" dirty="0" smtClean="0"/>
              <a:t>	فمن </a:t>
            </a:r>
            <a:r>
              <a:rPr lang="ar-IQ" sz="3600" dirty="0"/>
              <a:t>فسدت توحيد عبوديته الحقة لله في </a:t>
            </a:r>
            <a:r>
              <a:rPr lang="ar-IQ" sz="3600" dirty="0" smtClean="0"/>
              <a:t>قلبه؛ </a:t>
            </a:r>
            <a:r>
              <a:rPr lang="ar-IQ" sz="3600" dirty="0"/>
              <a:t>فقد فسد سائر </a:t>
            </a:r>
            <a:r>
              <a:rPr lang="ar-IQ" sz="3600" dirty="0" smtClean="0"/>
              <a:t>عباداته الجوارحية، </a:t>
            </a:r>
            <a:r>
              <a:rPr lang="ar-IQ" sz="3600" dirty="0"/>
              <a:t>وصارت هباءًا منثورًا، ومن صلحت توحيد </a:t>
            </a:r>
            <a:r>
              <a:rPr lang="ar-IQ" sz="3600" dirty="0" smtClean="0"/>
              <a:t>عبوديته القلبية </a:t>
            </a:r>
            <a:r>
              <a:rPr lang="ar-IQ" sz="3600" dirty="0"/>
              <a:t>صلحت سائر </a:t>
            </a:r>
            <a:r>
              <a:rPr lang="ar-IQ" sz="3600" dirty="0" smtClean="0"/>
              <a:t>عباداته الجوارحية ..</a:t>
            </a:r>
            <a:endParaRPr lang="ar-IQ" sz="3600" dirty="0"/>
          </a:p>
        </p:txBody>
      </p:sp>
      <p:pic>
        <p:nvPicPr>
          <p:cNvPr id="5122" name="Picture 2" descr="C:\Users\Ayman\Desktop\tawheed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92696"/>
            <a:ext cx="4860032" cy="61653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6021288"/>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795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a:xfrm>
            <a:off x="107504" y="116632"/>
            <a:ext cx="8712968" cy="4608512"/>
          </a:xfrm>
          <a:prstGeom prst="wedgeRoundRectCallou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just"/>
            <a:r>
              <a:rPr lang="ar-IQ" sz="3200" dirty="0" smtClean="0"/>
              <a:t>	ولله </a:t>
            </a:r>
            <a:r>
              <a:rPr lang="ar-IQ" sz="3200" dirty="0"/>
              <a:t>در ابن القيم الجوزية حيث قال فيمن أحب وفرح بأذى المسلمين والشماتة بمصيبتهم ومحبة تشييع الفاحشة بينهم وحسدهم وتمني زوال النعم عنهم بأن هذه: أشد تحريمًا من الزنا وشرب الخمر وغيرها من الكبائر الظاهرة، وهذه الآفات تنشأ من الجهل بعبودية القلب، فوظيفة (إياك نعبد) على القلب قبل الجوارح، فإذا جهلها وترك القيام بها امتلأ قلبه بأضدادها، </a:t>
            </a:r>
            <a:r>
              <a:rPr lang="ar-IQ" sz="2400" dirty="0"/>
              <a:t>ينظر: تفسير القيم لابن القيم، </a:t>
            </a:r>
            <a:r>
              <a:rPr lang="ar-IQ" dirty="0"/>
              <a:t>ص115. </a:t>
            </a:r>
            <a:endParaRPr lang="en-US" sz="24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328" y="5943253"/>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843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8892480" cy="6741368"/>
          </a:xfrm>
        </p:spPr>
      </p:pic>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4596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3"/>
          <p:cNvSpPr/>
          <p:nvPr/>
        </p:nvSpPr>
        <p:spPr>
          <a:xfrm>
            <a:off x="-252536" y="-315416"/>
            <a:ext cx="9396536" cy="7416824"/>
          </a:xfrm>
          <a:prstGeom prst="cloud">
            <a:avLst/>
          </a:prstGeom>
        </p:spPr>
        <p:style>
          <a:lnRef idx="1">
            <a:schemeClr val="accent4"/>
          </a:lnRef>
          <a:fillRef idx="2">
            <a:schemeClr val="accent4"/>
          </a:fillRef>
          <a:effectRef idx="1">
            <a:schemeClr val="accent4"/>
          </a:effectRef>
          <a:fontRef idx="minor">
            <a:schemeClr val="dk1"/>
          </a:fontRef>
        </p:style>
        <p:txBody>
          <a:bodyPr rtlCol="1" anchor="ctr"/>
          <a:lstStyle/>
          <a:p>
            <a:pPr algn="just"/>
            <a:r>
              <a:rPr lang="ar-IQ" sz="3200" dirty="0"/>
              <a:t>فالذي يحب الخير للمسلمين ويتمنى زوال الشر عنهم ويفعل ما في وسعه لنيل ما فيه خيرهم؛ وإن زنا وسرق وشرب الخمر، خير وأفضل عند الله؛ ممن يحب أذية المسلمين ويتمنى زوال النعم والخير عنهم ويفعل ما في وسعه لتحقيقها فيهم، وإن صلى وصام وحفظ نفسه من الكبائر الظاهرة، لأنه مرتكب لكبيرة هي أكبر من أن يقبل أعمال الجوارح على حساب أعمال وعبادات القلب لله الواحد الأحد وهي، حبه وحب من يحبه وحب العمل الذي يقربه إلى حبه ورسوله ومنهجه والتابعين له.</a:t>
            </a:r>
            <a:endParaRPr lang="en-US" sz="3200" dirty="0"/>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328" y="6021288"/>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97935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ded Corner 4"/>
          <p:cNvSpPr/>
          <p:nvPr/>
        </p:nvSpPr>
        <p:spPr>
          <a:xfrm>
            <a:off x="179512" y="116632"/>
            <a:ext cx="8640960" cy="540060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r>
              <a:rPr lang="ar-IQ"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وتعليل </a:t>
            </a:r>
            <a:r>
              <a:rPr lang="ar-IQ" sz="3200" dirty="0">
                <a:ln w="18415" cmpd="sng">
                  <a:solidFill>
                    <a:srgbClr val="FFFFFF"/>
                  </a:solidFill>
                  <a:prstDash val="solid"/>
                </a:ln>
                <a:solidFill>
                  <a:srgbClr val="FFFFFF"/>
                </a:solidFill>
                <a:effectLst>
                  <a:outerShdw blurRad="63500" dir="3600000" algn="tl" rotWithShape="0">
                    <a:srgbClr val="000000">
                      <a:alpha val="70000"/>
                    </a:srgbClr>
                  </a:outerShdw>
                </a:effectLst>
              </a:rPr>
              <a:t>ذلك أن أس الأعمال قائم على الحب؛ فلا عمل مرغوب فيه ومفرغ من الحب؛ وإلا دخل في الإكراه المنافي لعمل الحب، أو الإبطان بمخالفته والإظهار بموافقته؛ وعليه فأي عمل خلى من الحب لمن يعمل له فهو زيف وغش، فمن عمل لله فلا بد أنه محب له حين القيام به، وإلا فهو مكره على ذلك أو منافق يبطن الكفر ويظهر الإسلام لمصلحة، وكذلك من صلى وصام وقام لله؛ ولكن أبغض الصائم القائم المصلي فهو غير محب لأمر </a:t>
            </a:r>
            <a:r>
              <a:rPr lang="ar-IQ"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خالقه..</a:t>
            </a:r>
            <a:endParaRPr lang="ar-IQ"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3" name="Picture 2" descr="D:\spcial to al-haythem\Spicial to haythem\الركن الخاص بالعمل\ALUKAH  الألوكة\تصميمات غلاف\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328" y="6021288"/>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8590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yman\Desktop\13432574182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476672"/>
            <a:ext cx="7620000" cy="291212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Ayman\Desktop\اااا.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4178300"/>
            <a:ext cx="7619999" cy="241905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328" y="5918622"/>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019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7999"/>
          </a:xfrm>
        </p:spPr>
        <p:txBody>
          <a:bodyPr/>
          <a:lstStyle/>
          <a:p>
            <a:pPr marL="0" indent="0" algn="just">
              <a:buNone/>
            </a:pPr>
            <a:endParaRPr lang="ar-IQ" b="1" dirty="0" smtClean="0">
              <a:cs typeface="+mj-cs"/>
            </a:endParaRPr>
          </a:p>
          <a:p>
            <a:pPr marL="0" indent="0" algn="just">
              <a:buNone/>
            </a:pPr>
            <a:endParaRPr lang="ar-IQ" b="1" dirty="0" smtClean="0"/>
          </a:p>
          <a:p>
            <a:pPr marL="0" indent="0" algn="just">
              <a:buNone/>
            </a:pPr>
            <a:endParaRPr lang="ar-IQ" b="1" dirty="0">
              <a:cs typeface="+mj-cs"/>
            </a:endParaRPr>
          </a:p>
        </p:txBody>
      </p:sp>
      <p:sp>
        <p:nvSpPr>
          <p:cNvPr id="2" name="Rectangle 1"/>
          <p:cNvSpPr/>
          <p:nvPr/>
        </p:nvSpPr>
        <p:spPr>
          <a:xfrm>
            <a:off x="179512" y="188640"/>
            <a:ext cx="8568952" cy="6494085"/>
          </a:xfrm>
          <a:prstGeom prst="rect">
            <a:avLst/>
          </a:prstGeom>
        </p:spPr>
        <p:txBody>
          <a:bodyPr wrap="square">
            <a:spAutoFit/>
          </a:bodyPr>
          <a:lstStyle/>
          <a:p>
            <a:pPr algn="just"/>
            <a:r>
              <a:rPr lang="ar-IQ" sz="3200" dirty="0"/>
              <a:t>وعبودية الجوارح منقسمة على السمع والبصر واللسان واللمس والشم، واللمس يدخل ضمنه البطش باليدين والإقدام إليه بالقدمين، وسوف نتطرق إلى بيان عبودية القلب المفروضة، المأمورة الواجبة، والمنهية المحرمة، والمستحبة</a:t>
            </a:r>
            <a:r>
              <a:rPr lang="ar-IQ" sz="3200" dirty="0" smtClean="0"/>
              <a:t>؟</a:t>
            </a:r>
          </a:p>
          <a:p>
            <a:pPr algn="just"/>
            <a:endParaRPr lang="ar-IQ" dirty="0" smtClean="0"/>
          </a:p>
          <a:p>
            <a:pPr algn="just"/>
            <a:endParaRPr lang="ar-IQ" dirty="0"/>
          </a:p>
          <a:p>
            <a:pPr algn="just"/>
            <a:endParaRPr lang="ar-IQ" dirty="0" smtClean="0"/>
          </a:p>
          <a:p>
            <a:pPr algn="just"/>
            <a:endParaRPr lang="ar-IQ" dirty="0"/>
          </a:p>
          <a:p>
            <a:pPr algn="just"/>
            <a:endParaRPr lang="ar-IQ" dirty="0" smtClean="0"/>
          </a:p>
          <a:p>
            <a:pPr algn="just"/>
            <a:endParaRPr lang="ar-IQ" dirty="0"/>
          </a:p>
          <a:p>
            <a:pPr algn="just"/>
            <a:endParaRPr lang="ar-IQ" dirty="0" smtClean="0"/>
          </a:p>
          <a:p>
            <a:pPr algn="just"/>
            <a:endParaRPr lang="ar-IQ" dirty="0"/>
          </a:p>
          <a:p>
            <a:pPr algn="just"/>
            <a:endParaRPr lang="ar-IQ" dirty="0" smtClean="0"/>
          </a:p>
          <a:p>
            <a:pPr algn="just"/>
            <a:endParaRPr lang="ar-IQ" dirty="0"/>
          </a:p>
          <a:p>
            <a:pPr algn="just"/>
            <a:endParaRPr lang="ar-IQ" dirty="0" smtClean="0"/>
          </a:p>
          <a:p>
            <a:pPr algn="just"/>
            <a:endParaRPr lang="ar-IQ" dirty="0"/>
          </a:p>
          <a:p>
            <a:pPr algn="just"/>
            <a:endParaRPr lang="ar-IQ" dirty="0" smtClean="0"/>
          </a:p>
          <a:p>
            <a:pPr algn="just"/>
            <a:endParaRPr lang="ar-IQ" dirty="0"/>
          </a:p>
          <a:p>
            <a:pPr algn="just"/>
            <a:endParaRPr lang="ar-IQ" dirty="0" smtClean="0"/>
          </a:p>
          <a:p>
            <a:pPr algn="just"/>
            <a:endParaRPr lang="en-US" dirty="0"/>
          </a:p>
        </p:txBody>
      </p:sp>
      <p:pic>
        <p:nvPicPr>
          <p:cNvPr id="2050" name="Picture 2" descr="C:\Users\Ayman\Desktop\sens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492896"/>
            <a:ext cx="7920880" cy="381642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829895"/>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7274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3165" y="188640"/>
            <a:ext cx="8445624" cy="3024336"/>
          </a:xfrm>
        </p:spPr>
        <p:txBody>
          <a:bodyPr>
            <a:normAutofit/>
          </a:bodyPr>
          <a:lstStyle/>
          <a:p>
            <a:pPr algn="just"/>
            <a:r>
              <a:rPr lang="ar-IQ" sz="3200" b="1" dirty="0" smtClean="0"/>
              <a:t>أولًا</a:t>
            </a:r>
            <a:r>
              <a:rPr lang="ar-IQ" sz="3200" b="1" dirty="0"/>
              <a:t>:</a:t>
            </a:r>
            <a:r>
              <a:rPr lang="ar-IQ" sz="3200" dirty="0"/>
              <a:t> عبودية القلب المأمورة الواجبة؛ منها: الإخلاص لله قال تعالى: (إِنَّا أَنْزَلْنَا إِلَيْكَ الْكِتَابَ بِالْحَقِّ فَاعْبُدِ اللَّهَ مُخْلِصًا لَهُ الدِّينَ * أَلَا لِلَّهِ الدِّينُ الْخَالِصُ...) </a:t>
            </a:r>
            <a:r>
              <a:rPr lang="ar-IQ" sz="2400" dirty="0"/>
              <a:t>زمر:1-2</a:t>
            </a:r>
            <a:r>
              <a:rPr lang="ar-IQ" sz="3200" dirty="0"/>
              <a:t>، والتوكل عليه، {وَعَلَى اللَّهِ فَتَوَكَّلُوا إِنْ كُنْتُمْ مُؤْمِنِينَ) </a:t>
            </a:r>
            <a:r>
              <a:rPr lang="ar-IQ" sz="2400" dirty="0" smtClean="0"/>
              <a:t>المائدة:23</a:t>
            </a:r>
            <a:r>
              <a:rPr lang="ar-IQ" sz="3200" dirty="0" smtClean="0"/>
              <a:t>.</a:t>
            </a:r>
            <a:endParaRPr lang="ar-IQ" sz="3200" dirty="0"/>
          </a:p>
        </p:txBody>
      </p:sp>
      <p:pic>
        <p:nvPicPr>
          <p:cNvPr id="3074" name="Picture 2" descr="C:\Users\Ayman\Desktop\13042575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84984"/>
            <a:ext cx="8820472" cy="345638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spcial to al-haythem\Spicial to haythem\الركن الخاص بالعمل\ALUKAH  الألوكة\تصميمات غلاف\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03" y="5846271"/>
            <a:ext cx="1422400" cy="95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090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116631"/>
            <a:ext cx="8507288" cy="2736305"/>
          </a:xfrm>
        </p:spPr>
        <p:txBody>
          <a:bodyPr>
            <a:normAutofit/>
          </a:bodyPr>
          <a:lstStyle/>
          <a:p>
            <a:pPr marL="0" indent="0" algn="just">
              <a:buNone/>
            </a:pPr>
            <a:r>
              <a:rPr lang="ar-IQ" sz="3200" dirty="0" smtClean="0"/>
              <a:t>والمحبة </a:t>
            </a:r>
            <a:r>
              <a:rPr lang="ar-IQ" sz="3200" dirty="0"/>
              <a:t>له (قُلْ إِنْ كُنْتُمْ تُحِبُّونَ اللَّهَ فَاتَّبِعُونِي يُحْبِبْكُمُ اللَّهُ...) آل </a:t>
            </a:r>
            <a:r>
              <a:rPr lang="ar-IQ" sz="2400" dirty="0"/>
              <a:t>عمران:31</a:t>
            </a:r>
            <a:r>
              <a:rPr lang="ar-IQ" sz="3200" dirty="0"/>
              <a:t>، والصبر على القيام بأوامره وترك مناهيه (يَا أَيُّهَا الَّذِينَ آمَنُواْ اصْبِرُواْ وَصَابِرُواْ وَرَابِطُواْ وَاتَّقُواْ اللّهَ لَعَلَّكُمْ تفلحون) </a:t>
            </a:r>
            <a:r>
              <a:rPr lang="ar-IQ" sz="2400" dirty="0"/>
              <a:t>آل</a:t>
            </a:r>
            <a:r>
              <a:rPr lang="ar-IQ" sz="3200" dirty="0"/>
              <a:t> </a:t>
            </a:r>
            <a:r>
              <a:rPr lang="ar-IQ" sz="2400" dirty="0" smtClean="0"/>
              <a:t>عمران:200.</a:t>
            </a:r>
            <a:endParaRPr lang="ar-IQ" sz="2400" dirty="0"/>
          </a:p>
        </p:txBody>
      </p:sp>
      <p:pic>
        <p:nvPicPr>
          <p:cNvPr id="4098" name="Picture 2" descr="C:\Users\Ayman\Desktop\imagescarlmvu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564904"/>
            <a:ext cx="3888432" cy="4293096"/>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yman\Desktop\images_ti5j.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51887"/>
            <a:ext cx="4860032" cy="4306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84828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260648"/>
            <a:ext cx="8640960" cy="1569660"/>
          </a:xfrm>
          <a:prstGeom prst="rect">
            <a:avLst/>
          </a:prstGeom>
        </p:spPr>
        <p:txBody>
          <a:bodyPr wrap="square">
            <a:spAutoFit/>
          </a:bodyPr>
          <a:lstStyle/>
          <a:p>
            <a:pPr algn="just"/>
            <a:r>
              <a:rPr lang="ar-IQ" sz="3200" dirty="0"/>
              <a:t>والإنابة إليه (وَأَنِيبُوا إِلَىٰ رَبِّكُمْ وَأَسْلِمُوا لَهُ مِن قَبْلِ أَن يَأْتِيَكُمُ الْعَذَابُ ثُمَّ لَا تُنصَرُونَ) </a:t>
            </a:r>
            <a:r>
              <a:rPr lang="ar-IQ" sz="2400" dirty="0"/>
              <a:t>زمر:54</a:t>
            </a:r>
            <a:r>
              <a:rPr lang="ar-IQ" sz="3200" dirty="0"/>
              <a:t>، والخوف منه (وَأَمَّا مَنْ خَافَ مَقَامَ رَبِّهِ وَنَهَى النَّفْسَ عَنِ الْهَوَى * فَإِنَّ الْجَنَّةَ هِيَ الْمَأْوَى) </a:t>
            </a:r>
            <a:r>
              <a:rPr lang="ar-IQ" sz="2400" dirty="0" smtClean="0"/>
              <a:t>النازعات:40-41.</a:t>
            </a:r>
            <a:endParaRPr lang="ar-IQ" sz="2400" dirty="0"/>
          </a:p>
        </p:txBody>
      </p:sp>
      <p:pic>
        <p:nvPicPr>
          <p:cNvPr id="5122" name="Picture 2" descr="C:\Users\Ayman\Desktop\tumblr_n0ufs6BhWx1qlrgllo1_50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2" y="2348880"/>
            <a:ext cx="4464497" cy="4396257"/>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Ayman\Desktop\vitiligo-d67c4362c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348880"/>
            <a:ext cx="4427983" cy="4396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0857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116632"/>
            <a:ext cx="8712968" cy="2062103"/>
          </a:xfrm>
          <a:prstGeom prst="rect">
            <a:avLst/>
          </a:prstGeom>
        </p:spPr>
        <p:txBody>
          <a:bodyPr wrap="square">
            <a:spAutoFit/>
          </a:bodyPr>
          <a:lstStyle/>
          <a:p>
            <a:pPr algn="just"/>
            <a:r>
              <a:rPr lang="ar-IQ" sz="3200" dirty="0"/>
              <a:t>والرجاء له (أُولَٰئِكَ الَّذِينَ يَدْعُونَ يَبْتَغُونَ إِلَىٰ رَبِّهِمُ الْوَسِيلَةَ أَيُّهُمْ أَقْرَبُ وَيَرْجُونَ رَحْمَتَهُ وَيَخَافُونَ عَذَابَهُ إِنَّ عَذَابَ رَبِّكَ كَانَ مَحْذُورًا) </a:t>
            </a:r>
            <a:r>
              <a:rPr lang="ar-IQ" sz="2400" dirty="0"/>
              <a:t>إسراء:57</a:t>
            </a:r>
            <a:r>
              <a:rPr lang="ar-IQ" sz="3200" dirty="0"/>
              <a:t>، والتصديق به (وَالَّذِي جَاءَ بِالصِّدْقِ وَصَدَّقَ بِهِ أُولَٰئِكَ هُمُ الْمُتَّقُونَ) </a:t>
            </a:r>
            <a:r>
              <a:rPr lang="ar-IQ" sz="2400" dirty="0" smtClean="0"/>
              <a:t>زمر:33.</a:t>
            </a:r>
            <a:endParaRPr lang="ar-IQ" sz="2400" dirty="0"/>
          </a:p>
        </p:txBody>
      </p:sp>
      <p:pic>
        <p:nvPicPr>
          <p:cNvPr id="6146" name="Picture 2" descr="C:\Users\Ayman\Desktop\mrkzy-islamic-card-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348880"/>
            <a:ext cx="4248472" cy="450912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yman\Desktop\2013-635130289383297683-329_Inner_630x3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48880"/>
            <a:ext cx="4463988"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916466"/>
      </p:ext>
    </p:extLst>
  </p:cSld>
  <p:clrMapOvr>
    <a:masterClrMapping/>
  </p:clrMapOvr>
  <p:timing>
    <p:tnLst>
      <p:par>
        <p:cTn id="1" dur="indefinite" restart="never" nodeType="tmRoot"/>
      </p:par>
    </p:tnLst>
  </p:timing>
</p:sld>
</file>

<file path=ppt/theme/theme1.xml><?xml version="1.0" encoding="utf-8"?>
<a:theme xmlns:a="http://schemas.openxmlformats.org/drawingml/2006/main" name="Composite">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Composite">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3152</TotalTime>
  <Words>916</Words>
  <Application>Microsoft Office PowerPoint</Application>
  <PresentationFormat>عرض على الشاشة (3:4)‏</PresentationFormat>
  <Paragraphs>87</Paragraphs>
  <Slides>42</Slides>
  <Notes>0</Notes>
  <HiddenSlides>0</HiddenSlides>
  <MMClips>0</MMClips>
  <ScaleCrop>false</ScaleCrop>
  <HeadingPairs>
    <vt:vector size="4" baseType="variant">
      <vt:variant>
        <vt:lpstr>نسق</vt:lpstr>
      </vt:variant>
      <vt:variant>
        <vt:i4>1</vt:i4>
      </vt:variant>
      <vt:variant>
        <vt:lpstr>عناوين الشرائح</vt:lpstr>
      </vt:variant>
      <vt:variant>
        <vt:i4>42</vt:i4>
      </vt:variant>
    </vt:vector>
  </HeadingPairs>
  <TitlesOfParts>
    <vt:vector size="43" baseType="lpstr">
      <vt:lpstr>Composite</vt:lpstr>
      <vt:lpstr>عرض تقديمي في PowerPoint</vt:lpstr>
      <vt:lpstr>عرض تقديمي في PowerPoint</vt:lpstr>
      <vt:lpstr>عرض تقديمي في PowerPoint</vt:lpstr>
      <vt:lpstr>عرض تقديمي في PowerPoint</vt:lpstr>
      <vt:lpstr>عرض تقديمي في PowerPoint</vt:lpstr>
      <vt:lpstr>أولًا: عبودية القلب المأمورة الواجبة؛ منها: الإخلاص لله قال تعالى: (إِنَّا أَنْزَلْنَا إِلَيْكَ الْكِتَابَ بِالْحَقِّ فَاعْبُدِ اللَّهَ مُخْلِصًا لَهُ الدِّينَ * أَلَا لِلَّهِ الدِّينُ الْخَالِصُ...) زمر:1-2، والتوكل عليه، {وَعَلَى اللَّهِ فَتَوَكَّلُوا إِنْ كُنْتُمْ مُؤْمِنِينَ) المائدة:23.</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استخدام البوربوينت</dc:title>
  <dc:creator>Ayman</dc:creator>
  <cp:lastModifiedBy>Nasr</cp:lastModifiedBy>
  <cp:revision>313</cp:revision>
  <dcterms:created xsi:type="dcterms:W3CDTF">2013-12-19T13:46:15Z</dcterms:created>
  <dcterms:modified xsi:type="dcterms:W3CDTF">2014-08-27T06:58:07Z</dcterms:modified>
</cp:coreProperties>
</file>